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Source Code Pro" panose="020B0509030403020204" pitchFamily="49" charset="0"/>
      <p:regular r:id="rId28"/>
      <p:bold r:id="rId29"/>
      <p:italic r:id="rId30"/>
      <p:boldItalic r:id="rId31"/>
    </p:embeddedFont>
    <p:embeddedFont>
      <p:font typeface="Oswald"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j2Nv+z8rVzu5Wj4sW/01Iwe55O4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069EE3-B442-49AB-BD08-C83AF8FC6EB9}">
  <a:tblStyle styleId="{D2069EE3-B442-49AB-BD08-C83AF8FC6EB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2211" autoAdjust="0"/>
  </p:normalViewPr>
  <p:slideViewPr>
    <p:cSldViewPr snapToGrid="0">
      <p:cViewPr varScale="1">
        <p:scale>
          <a:sx n="116" d="100"/>
          <a:sy n="116" d="100"/>
        </p:scale>
        <p:origin x="490"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350">
                <a:solidFill>
                  <a:srgbClr val="222222"/>
                </a:solidFill>
              </a:rPr>
              <a:t>Trong quá trình thực hiện, cần ghi nhớ những điều sau:</a:t>
            </a:r>
            <a:endParaRPr sz="1350">
              <a:solidFill>
                <a:srgbClr val="222222"/>
              </a:solidFill>
            </a:endParaRPr>
          </a:p>
          <a:p>
            <a:pPr marL="457200" lvl="0" indent="-314325" algn="l" rtl="0">
              <a:lnSpc>
                <a:spcPct val="115000"/>
              </a:lnSpc>
              <a:spcBef>
                <a:spcPts val="1800"/>
              </a:spcBef>
              <a:spcAft>
                <a:spcPts val="0"/>
              </a:spcAft>
              <a:buClr>
                <a:srgbClr val="222222"/>
              </a:buClr>
              <a:buSzPts val="1350"/>
              <a:buChar char="●"/>
            </a:pPr>
            <a:r>
              <a:rPr lang="en" sz="1350">
                <a:solidFill>
                  <a:srgbClr val="222222"/>
                </a:solidFill>
              </a:rPr>
              <a:t>Nhiệm vụ của việc test cần rõ ràng</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Ghi chú những gì cần test, tại sao cần test, và đánh giá chất lượng sp</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Ghi lại những câu hỏi, issue trong suốt quá trình thực hiện</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Nên pair để có hiệu quả tốt</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Càng test nhiều, khả năng thực hiện đúng theo các kịch bản người dùng càng cao.</a:t>
            </a:r>
            <a:endParaRPr sz="1350">
              <a:solidFill>
                <a:srgbClr val="222222"/>
              </a:solidFill>
            </a:endParaRPr>
          </a:p>
          <a:p>
            <a:pPr marL="0" lvl="0" indent="0" algn="l" rtl="0">
              <a:lnSpc>
                <a:spcPct val="115000"/>
              </a:lnSpc>
              <a:spcBef>
                <a:spcPts val="1800"/>
              </a:spcBef>
              <a:spcAft>
                <a:spcPts val="0"/>
              </a:spcAft>
              <a:buSzPts val="1100"/>
              <a:buNone/>
            </a:pPr>
            <a:r>
              <a:rPr lang="en" sz="1350">
                <a:solidFill>
                  <a:srgbClr val="222222"/>
                </a:solidFill>
              </a:rPr>
              <a:t>Cần ghi lại và quản lý những đầu việc sau:</a:t>
            </a:r>
            <a:endParaRPr sz="1350">
              <a:solidFill>
                <a:srgbClr val="222222"/>
              </a:solidFill>
            </a:endParaRPr>
          </a:p>
          <a:p>
            <a:pPr marL="457200" lvl="0" indent="-314325" algn="l" rtl="0">
              <a:lnSpc>
                <a:spcPct val="115000"/>
              </a:lnSpc>
              <a:spcBef>
                <a:spcPts val="1800"/>
              </a:spcBef>
              <a:spcAft>
                <a:spcPts val="0"/>
              </a:spcAft>
              <a:buClr>
                <a:srgbClr val="222222"/>
              </a:buClr>
              <a:buSzPts val="1350"/>
              <a:buChar char="●"/>
            </a:pPr>
            <a:r>
              <a:rPr lang="en" sz="1350">
                <a:solidFill>
                  <a:srgbClr val="222222"/>
                </a:solidFill>
              </a:rPr>
              <a:t>Test Coverage - Whether we have taken notes on the coverage of test cases and improve the quality of the software</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Risks - Which risks need to be covered and which are all important ones?</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Test Execution Log - Recordings on the test execution</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Issues / Queries - Take notes on the question and issues on the system</a:t>
            </a:r>
            <a:endParaRPr sz="1350">
              <a:solidFill>
                <a:srgbClr val="222222"/>
              </a:solidFill>
            </a:endParaRPr>
          </a:p>
          <a:p>
            <a:pPr marL="0" lvl="0" indent="0" algn="l" rtl="0">
              <a:lnSpc>
                <a:spcPct val="115000"/>
              </a:lnSpc>
              <a:spcBef>
                <a:spcPts val="1800"/>
              </a:spcBef>
              <a:spcAft>
                <a:spcPts val="0"/>
              </a:spcAft>
              <a:buSzPts val="1100"/>
              <a:buNone/>
            </a:pPr>
            <a:r>
              <a:rPr lang="en" sz="1350">
                <a:solidFill>
                  <a:srgbClr val="222222"/>
                </a:solidFill>
              </a:rPr>
              <a:t>Smarter exploratory testing finds more errors in less time.</a:t>
            </a:r>
            <a:endParaRPr sz="1350">
              <a:solidFill>
                <a:srgbClr val="222222"/>
              </a:solidFill>
            </a:endParaRPr>
          </a:p>
          <a:p>
            <a:pPr marL="0" lvl="0" indent="0" algn="l" rtl="0">
              <a:lnSpc>
                <a:spcPct val="115000"/>
              </a:lnSpc>
              <a:spcBef>
                <a:spcPts val="0"/>
              </a:spcBef>
              <a:spcAft>
                <a:spcPts val="0"/>
              </a:spcAft>
              <a:buSzPts val="1100"/>
              <a:buNone/>
            </a:pPr>
            <a:r>
              <a:rPr lang="en" sz="1350">
                <a:solidFill>
                  <a:srgbClr val="222222"/>
                </a:solidFill>
              </a:rPr>
              <a:t>ET thông minh sẽ tìm ra nhiều bugs hơn trong khoảng thời gian ngắn hơn.</a:t>
            </a:r>
            <a:endParaRPr sz="1350">
              <a:solidFill>
                <a:srgbClr val="222222"/>
              </a:solidFill>
            </a:endParaRPr>
          </a:p>
          <a:p>
            <a:pPr marL="0" lvl="0" indent="0" algn="l" rtl="0">
              <a:lnSpc>
                <a:spcPct val="115000"/>
              </a:lnSpc>
              <a:spcBef>
                <a:spcPts val="0"/>
              </a:spcBef>
              <a:spcAft>
                <a:spcPts val="0"/>
              </a:spcAft>
              <a:buSzPts val="1100"/>
              <a:buNone/>
            </a:pPr>
            <a:endParaRPr sz="1350">
              <a:solidFill>
                <a:srgbClr val="222222"/>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50" b="1">
                <a:solidFill>
                  <a:srgbClr val="3A3A3A"/>
                </a:solidFill>
                <a:highlight>
                  <a:srgbClr val="FFFFFF"/>
                </a:highlight>
              </a:rPr>
              <a:t>Tour:</a:t>
            </a:r>
            <a:endParaRPr sz="1150">
              <a:solidFill>
                <a:srgbClr val="3A3A3A"/>
              </a:solidFill>
              <a:highlight>
                <a:srgbClr val="FFFFFF"/>
              </a:highlight>
            </a:endParaRPr>
          </a:p>
          <a:p>
            <a:pPr marL="0" lvl="0" indent="0" algn="l" rtl="0">
              <a:lnSpc>
                <a:spcPct val="100000"/>
              </a:lnSpc>
              <a:spcBef>
                <a:spcPts val="0"/>
              </a:spcBef>
              <a:spcAft>
                <a:spcPts val="0"/>
              </a:spcAft>
              <a:buSzPts val="1100"/>
              <a:buNone/>
            </a:pPr>
            <a:r>
              <a:rPr lang="en" sz="1150">
                <a:solidFill>
                  <a:srgbClr val="3A3A3A"/>
                </a:solidFill>
                <a:highlight>
                  <a:srgbClr val="FFFFFF"/>
                </a:highlight>
              </a:rPr>
              <a:t>Đây là một kỹ thuật đơn giản, cho phép tester sử dụng trí tưởng tượng của mình, coi mình như một nhà thám hiểu thành phố anh ấy đến thăm. Coi app để test là thành phố, tester là người du lịch. Rất khó để thám hiểm toàn thành phố, trừ khi bạn có thật nhiều tiền và thời gian ở trong tay, vì thế người đi du lịch cần có một dự định trong đầu.</a:t>
            </a:r>
            <a:endParaRPr sz="1150">
              <a:solidFill>
                <a:srgbClr val="3A3A3A"/>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50" b="1">
                <a:solidFill>
                  <a:srgbClr val="3A3A3A"/>
                </a:solidFill>
                <a:highlight>
                  <a:srgbClr val="FFFFFF"/>
                </a:highlight>
              </a:rPr>
              <a:t>While taking a tour, you always have the choice of taking any route. You can navigate through software and find a unique path to test the feature.</a:t>
            </a:r>
            <a:endParaRPr sz="1150" b="1">
              <a:solidFill>
                <a:srgbClr val="3A3A3A"/>
              </a:solidFill>
              <a:highlight>
                <a:srgbClr val="FFFFFF"/>
              </a:highlight>
            </a:endParaRPr>
          </a:p>
          <a:p>
            <a:pPr marL="0" lvl="0" indent="0" algn="l" rtl="0">
              <a:lnSpc>
                <a:spcPct val="100000"/>
              </a:lnSpc>
              <a:spcBef>
                <a:spcPts val="0"/>
              </a:spcBef>
              <a:spcAft>
                <a:spcPts val="0"/>
              </a:spcAft>
              <a:buSzPts val="1100"/>
              <a:buNone/>
            </a:pPr>
            <a:endParaRPr sz="1150" b="1">
              <a:solidFill>
                <a:srgbClr val="3A3A3A"/>
              </a:solidFill>
              <a:highlight>
                <a:srgbClr val="FFFFFF"/>
              </a:highlight>
            </a:endParaRPr>
          </a:p>
          <a:p>
            <a:pPr marL="0" lvl="0" indent="0" algn="l" rtl="0">
              <a:lnSpc>
                <a:spcPct val="100000"/>
              </a:lnSpc>
              <a:spcBef>
                <a:spcPts val="0"/>
              </a:spcBef>
              <a:spcAft>
                <a:spcPts val="0"/>
              </a:spcAft>
              <a:buSzPts val="1100"/>
              <a:buNone/>
            </a:pPr>
            <a:endParaRPr sz="1150" b="1">
              <a:solidFill>
                <a:srgbClr val="3A3A3A"/>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350">
                <a:solidFill>
                  <a:srgbClr val="222222"/>
                </a:solidFill>
              </a:rPr>
              <a:t>For Example, during exploratory execution, the following needs to be done:</a:t>
            </a:r>
            <a:endParaRPr sz="1350">
              <a:solidFill>
                <a:srgbClr val="222222"/>
              </a:solidFill>
            </a:endParaRPr>
          </a:p>
          <a:p>
            <a:pPr marL="457200" lvl="0" indent="-314325" algn="l" rtl="0">
              <a:lnSpc>
                <a:spcPct val="115000"/>
              </a:lnSpc>
              <a:spcBef>
                <a:spcPts val="1800"/>
              </a:spcBef>
              <a:spcAft>
                <a:spcPts val="0"/>
              </a:spcAft>
              <a:buClr>
                <a:srgbClr val="222222"/>
              </a:buClr>
              <a:buSzPts val="1350"/>
              <a:buChar char="●"/>
            </a:pPr>
            <a:r>
              <a:rPr lang="en" sz="1350">
                <a:solidFill>
                  <a:srgbClr val="222222"/>
                </a:solidFill>
              </a:rPr>
              <a:t>The mission of testing should be very clear</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Keep notes on what needs to be tested, why it needs to be tested and the assessment of the product quality</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Tracking of questions and issues raised during exploratory testing</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Better to pair up the testers for effective testing</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The more we test, more likely to execute right test cases for the required scenarios</a:t>
            </a:r>
            <a:endParaRPr sz="1350">
              <a:solidFill>
                <a:srgbClr val="222222"/>
              </a:solidFill>
            </a:endParaRPr>
          </a:p>
          <a:p>
            <a:pPr marL="0" lvl="0" indent="0" algn="l" rtl="0">
              <a:lnSpc>
                <a:spcPct val="115000"/>
              </a:lnSpc>
              <a:spcBef>
                <a:spcPts val="1800"/>
              </a:spcBef>
              <a:spcAft>
                <a:spcPts val="0"/>
              </a:spcAft>
              <a:buSzPts val="1100"/>
              <a:buNone/>
            </a:pPr>
            <a:r>
              <a:rPr lang="en" sz="1350">
                <a:solidFill>
                  <a:srgbClr val="222222"/>
                </a:solidFill>
              </a:rPr>
              <a:t>It is very important to take a document and monitor the following</a:t>
            </a:r>
            <a:endParaRPr sz="1350">
              <a:solidFill>
                <a:srgbClr val="222222"/>
              </a:solidFill>
            </a:endParaRPr>
          </a:p>
          <a:p>
            <a:pPr marL="457200" lvl="0" indent="-314325" algn="l" rtl="0">
              <a:lnSpc>
                <a:spcPct val="115000"/>
              </a:lnSpc>
              <a:spcBef>
                <a:spcPts val="1800"/>
              </a:spcBef>
              <a:spcAft>
                <a:spcPts val="0"/>
              </a:spcAft>
              <a:buClr>
                <a:srgbClr val="222222"/>
              </a:buClr>
              <a:buSzPts val="1350"/>
              <a:buChar char="●"/>
            </a:pPr>
            <a:r>
              <a:rPr lang="en" sz="1350">
                <a:solidFill>
                  <a:srgbClr val="222222"/>
                </a:solidFill>
              </a:rPr>
              <a:t>Test Coverage - Whether we have taken notes on the coverage of test cases and improve the quality of the software</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Risks - Which risks need to be covered and which are all important ones?</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Test Execution Log - Recordings on the test execution</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Issues / Queries - Take notes on the question and issues on the system</a:t>
            </a:r>
            <a:endParaRPr sz="1350">
              <a:solidFill>
                <a:srgbClr val="222222"/>
              </a:solidFill>
            </a:endParaRPr>
          </a:p>
          <a:p>
            <a:pPr marL="0" lvl="0" indent="0" algn="l" rtl="0">
              <a:lnSpc>
                <a:spcPct val="115000"/>
              </a:lnSpc>
              <a:spcBef>
                <a:spcPts val="1800"/>
              </a:spcBef>
              <a:spcAft>
                <a:spcPts val="0"/>
              </a:spcAft>
              <a:buSzPts val="1100"/>
              <a:buNone/>
            </a:pPr>
            <a:r>
              <a:rPr lang="en" sz="1350">
                <a:solidFill>
                  <a:srgbClr val="222222"/>
                </a:solidFill>
              </a:rPr>
              <a:t>Smarter exploratory testing finds more errors in less time.</a:t>
            </a:r>
            <a:endParaRPr sz="1350">
              <a:solidFill>
                <a:srgbClr val="222222"/>
              </a:solidFill>
            </a:endParaRPr>
          </a:p>
          <a:p>
            <a:pPr marL="0" lvl="0" indent="0" algn="l" rtl="0">
              <a:lnSpc>
                <a:spcPct val="115000"/>
              </a:lnSpc>
              <a:spcBef>
                <a:spcPts val="0"/>
              </a:spcBef>
              <a:spcAft>
                <a:spcPts val="0"/>
              </a:spcAft>
              <a:buSzPts val="1100"/>
              <a:buNone/>
            </a:pPr>
            <a:endParaRPr sz="1350">
              <a:solidFill>
                <a:srgbClr val="222222"/>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350">
                <a:solidFill>
                  <a:srgbClr val="222222"/>
                </a:solidFill>
              </a:rPr>
              <a:t>For Example, during exploratory execution, the following needs to be done:</a:t>
            </a:r>
            <a:endParaRPr sz="1350">
              <a:solidFill>
                <a:srgbClr val="222222"/>
              </a:solidFill>
            </a:endParaRPr>
          </a:p>
          <a:p>
            <a:pPr marL="457200" lvl="0" indent="-314325" algn="l" rtl="0">
              <a:lnSpc>
                <a:spcPct val="115000"/>
              </a:lnSpc>
              <a:spcBef>
                <a:spcPts val="1800"/>
              </a:spcBef>
              <a:spcAft>
                <a:spcPts val="0"/>
              </a:spcAft>
              <a:buClr>
                <a:srgbClr val="222222"/>
              </a:buClr>
              <a:buSzPts val="1350"/>
              <a:buChar char="●"/>
            </a:pPr>
            <a:r>
              <a:rPr lang="en" sz="1350">
                <a:solidFill>
                  <a:srgbClr val="222222"/>
                </a:solidFill>
              </a:rPr>
              <a:t>The mission of testing should be very clear</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Keep notes on what needs to be tested, why it needs to be tested and the assessment of the product quality</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Tracking of questions and issues raised during exploratory testing</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Better to pair up the testers for effective testing</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The more we test, more likely to execute right test cases for the required scenarios</a:t>
            </a:r>
            <a:endParaRPr sz="1350">
              <a:solidFill>
                <a:srgbClr val="222222"/>
              </a:solidFill>
            </a:endParaRPr>
          </a:p>
          <a:p>
            <a:pPr marL="0" lvl="0" indent="0" algn="l" rtl="0">
              <a:lnSpc>
                <a:spcPct val="115000"/>
              </a:lnSpc>
              <a:spcBef>
                <a:spcPts val="1800"/>
              </a:spcBef>
              <a:spcAft>
                <a:spcPts val="0"/>
              </a:spcAft>
              <a:buSzPts val="1100"/>
              <a:buNone/>
            </a:pPr>
            <a:r>
              <a:rPr lang="en" sz="1350">
                <a:solidFill>
                  <a:srgbClr val="222222"/>
                </a:solidFill>
              </a:rPr>
              <a:t>It is very important to take a document and monitor the following</a:t>
            </a:r>
            <a:endParaRPr sz="1350">
              <a:solidFill>
                <a:srgbClr val="222222"/>
              </a:solidFill>
            </a:endParaRPr>
          </a:p>
          <a:p>
            <a:pPr marL="457200" lvl="0" indent="-314325" algn="l" rtl="0">
              <a:lnSpc>
                <a:spcPct val="115000"/>
              </a:lnSpc>
              <a:spcBef>
                <a:spcPts val="1800"/>
              </a:spcBef>
              <a:spcAft>
                <a:spcPts val="0"/>
              </a:spcAft>
              <a:buClr>
                <a:srgbClr val="222222"/>
              </a:buClr>
              <a:buSzPts val="1350"/>
              <a:buChar char="●"/>
            </a:pPr>
            <a:r>
              <a:rPr lang="en" sz="1350">
                <a:solidFill>
                  <a:srgbClr val="222222"/>
                </a:solidFill>
              </a:rPr>
              <a:t>Test Coverage - Whether we have taken notes on the coverage of test cases and improve the quality of the software</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Risks - Which risks need to be covered and which are all important ones?</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Test Execution Log - Recordings on the test execution</a:t>
            </a:r>
            <a:endParaRPr sz="1350">
              <a:solidFill>
                <a:srgbClr val="222222"/>
              </a:solidFill>
            </a:endParaRPr>
          </a:p>
          <a:p>
            <a:pPr marL="457200" lvl="0" indent="-314325" algn="l" rtl="0">
              <a:lnSpc>
                <a:spcPct val="115000"/>
              </a:lnSpc>
              <a:spcBef>
                <a:spcPts val="0"/>
              </a:spcBef>
              <a:spcAft>
                <a:spcPts val="0"/>
              </a:spcAft>
              <a:buClr>
                <a:srgbClr val="222222"/>
              </a:buClr>
              <a:buSzPts val="1350"/>
              <a:buChar char="●"/>
            </a:pPr>
            <a:r>
              <a:rPr lang="en" sz="1350">
                <a:solidFill>
                  <a:srgbClr val="222222"/>
                </a:solidFill>
              </a:rPr>
              <a:t>Issues / Queries - Take notes on the question and issues on the system</a:t>
            </a:r>
            <a:endParaRPr sz="1350">
              <a:solidFill>
                <a:srgbClr val="222222"/>
              </a:solidFill>
            </a:endParaRPr>
          </a:p>
          <a:p>
            <a:pPr marL="0" lvl="0" indent="0" algn="l" rtl="0">
              <a:lnSpc>
                <a:spcPct val="115000"/>
              </a:lnSpc>
              <a:spcBef>
                <a:spcPts val="1800"/>
              </a:spcBef>
              <a:spcAft>
                <a:spcPts val="0"/>
              </a:spcAft>
              <a:buSzPts val="1100"/>
              <a:buNone/>
            </a:pPr>
            <a:r>
              <a:rPr lang="en" sz="1350">
                <a:solidFill>
                  <a:srgbClr val="222222"/>
                </a:solidFill>
              </a:rPr>
              <a:t>Smarter exploratory testing finds more errors in less time.</a:t>
            </a:r>
            <a:endParaRPr sz="1350">
              <a:solidFill>
                <a:srgbClr val="222222"/>
              </a:solidFill>
            </a:endParaRPr>
          </a:p>
          <a:p>
            <a:pPr marL="0" lvl="0" indent="0" algn="l" rtl="0">
              <a:lnSpc>
                <a:spcPct val="115000"/>
              </a:lnSpc>
              <a:spcBef>
                <a:spcPts val="0"/>
              </a:spcBef>
              <a:spcAft>
                <a:spcPts val="0"/>
              </a:spcAft>
              <a:buSzPts val="1100"/>
              <a:buNone/>
            </a:pPr>
            <a:endParaRPr sz="1350">
              <a:solidFill>
                <a:srgbClr val="222222"/>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Phương pháp Agile có những lần chạy nước rút ngắn và thời hạn chặt chẽ, điều này mang lại cho một nhóm trong vài tuần để hoàn thành việc lập kế hoạch, ước tính, phát triển, mã hóa, thử nghiệm và phát hành.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Thử nghiệm thăm dò trở nên tiện dụng trong thời hạn chặt chẽ như vậy bởi vì trong phương pháp thử nghiệm này nhấn mạnh vào kết quả nhanh chóng và hữu ích. Một khi bạn đã hiểu yêu cầu, bạn có thể bắt đầu thử nghiệm dựa trên kinh nghiệm và kiến thức của bạn.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Khi bạn đã quen với các tính năng và hành vi của ứng dụng, bạn có thể thiết kế thêm các trường hợp thử nghiệm để xác thực chức năng của ứng dụng và phát hiện các lỗi không mong muốn. Vì nó là một cách tiếp cận thử nghiệm tự do, bạn cần phải ghi lại tất cả mọi thứ. Tuy nhiên, bạn cần duy trì ghi chú và báo cáo ngắn gọn về những gì bạn đã kiểm tra, lỗi và các vấn đề được tìm thấy, v.v.</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Phương pháp Agile có những lần chạy nước rút ngắn và thời hạn chặt chẽ, điều này mang lại cho một nhóm trong vài tuần để hoàn thành việc lập kế hoạch, ước tính, phát triển, mã hóa, thử nghiệm và phát hành.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Thử nghiệm thăm dò trở nên tiện dụng trong thời hạn chặt chẽ như vậy bởi vì trong phương pháp thử nghiệm này nhấn mạnh vào kết quả nhanh chóng và hữu ích. Một khi bạn đã hiểu yêu cầu, bạn có thể bắt đầu thử nghiệm dựa trên kinh nghiệm và kiến thức của bạn.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Khi bạn đã quen với các tính năng và hành vi của ứng dụng, bạn có thể thiết kế thêm các trường hợp thử nghiệm để xác thực chức năng của ứng dụng và phát hiện các lỗi không mong muốn. Vì nó là một cách tiếp cận thử nghiệm tự do, bạn cần phải ghi lại tất cả mọi thứ. Tuy nhiên, bạn cần duy trì ghi chú và báo cáo ngắn gọn về những gì bạn đã kiểm tra, lỗi và các vấn đề được tìm thấy, v.v.</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Mục đích chính của testing là làm hài lòng khách hàng. </a:t>
            </a:r>
            <a:endParaRPr/>
          </a:p>
          <a:p>
            <a:pPr marL="0" lvl="0" indent="0" algn="l" rtl="0">
              <a:lnSpc>
                <a:spcPct val="100000"/>
              </a:lnSpc>
              <a:spcBef>
                <a:spcPts val="0"/>
              </a:spcBef>
              <a:spcAft>
                <a:spcPts val="0"/>
              </a:spcAft>
              <a:buSzPts val="1100"/>
              <a:buNone/>
            </a:pPr>
            <a:r>
              <a:rPr lang="en"/>
              <a:t>Làm thế nào để bạn biết một quan điểm của khách hàng? Câu trả lời rất đơn giản - bạn phải là khách hàng. OK, hãy để tôi sửa. Trở thành khách hàng sẽ không đủ. Bạn cần hiểu khách hàng muốn xử lý sản phẩm như thế nào. Không có hai khách hàng mua nguyên liệu thô sẽ chuẩn bị cùng một công thức. Có, sản phẩm chúng tôi phát triển / phân phối là nguyên liệu thô cho các doanh nghiệp của khách hàng và họ có suy nghĩ khác trong khi sử dụng.</a:t>
            </a:r>
            <a:endParaRPr/>
          </a:p>
          <a:p>
            <a:pPr marL="0" lvl="0" indent="0" algn="l" rtl="0">
              <a:lnSpc>
                <a:spcPct val="100000"/>
              </a:lnSpc>
              <a:spcBef>
                <a:spcPts val="0"/>
              </a:spcBef>
              <a:spcAft>
                <a:spcPts val="0"/>
              </a:spcAft>
              <a:buSzPts val="1100"/>
              <a:buNone/>
            </a:pPr>
            <a:r>
              <a:rPr lang="en"/>
              <a:t>Là một software test, bạn phải check mục đích của phần mềm, chứ không phải là đối tượng hay là khía cạnh.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Mục đích chính của testing là làm hài lòng khách hàng. </a:t>
            </a:r>
            <a:endParaRPr/>
          </a:p>
          <a:p>
            <a:pPr marL="0" lvl="0" indent="0" algn="l" rtl="0">
              <a:lnSpc>
                <a:spcPct val="100000"/>
              </a:lnSpc>
              <a:spcBef>
                <a:spcPts val="0"/>
              </a:spcBef>
              <a:spcAft>
                <a:spcPts val="0"/>
              </a:spcAft>
              <a:buSzPts val="1100"/>
              <a:buNone/>
            </a:pPr>
            <a:r>
              <a:rPr lang="en"/>
              <a:t>Làm thế nào để bạn biết một quan điểm của khách hàng? Câu trả lời rất đơn giản - bạn phải là khách hàng. OK, hãy để tôi sửa. Trở thành khách hàng sẽ không đủ. Bạn cần hiểu khách hàng muốn xử lý sản phẩm như thế nào. Không có hai khách hàng mua nguyên liệu thô sẽ chuẩn bị cùng một công thức. Có, sản phẩm chúng tôi phát triển / phân phối là nguyên liệu thô cho các doanh nghiệp của khách hàng và họ có suy nghĩ khác trong khi sử dụng.</a:t>
            </a:r>
            <a:endParaRPr/>
          </a:p>
          <a:p>
            <a:pPr marL="0" lvl="0" indent="0" algn="l" rtl="0">
              <a:lnSpc>
                <a:spcPct val="100000"/>
              </a:lnSpc>
              <a:spcBef>
                <a:spcPts val="0"/>
              </a:spcBef>
              <a:spcAft>
                <a:spcPts val="0"/>
              </a:spcAft>
              <a:buSzPts val="1100"/>
              <a:buNone/>
            </a:pPr>
            <a:r>
              <a:rPr lang="en"/>
              <a:t>Là một software test, bạn phải check mục đích của phần mềm, chứ không phải là đối tượng hay là khía cạnh.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rgbClr val="222222"/>
              </a:buClr>
              <a:buSzPts val="1200"/>
              <a:buFont typeface="Source Code Pro"/>
              <a:buChar char="-"/>
            </a:pPr>
            <a:r>
              <a:rPr lang="en" sz="1200">
                <a:solidFill>
                  <a:srgbClr val="222222"/>
                </a:solidFill>
                <a:latin typeface="Source Code Pro"/>
                <a:ea typeface="Source Code Pro"/>
                <a:cs typeface="Source Code Pro"/>
                <a:sym typeface="Source Code Pro"/>
              </a:rPr>
              <a:t>Luôn nhớ rằng: Hệ thống không chỉ làm những thứ nó cần phải làm, mà nó không nên làm những thứ không được làm. Ví dụ, trong linux: cat được sử dụng để check content of file, ls check content của directory. Khi người dùng đánh cat &lt;dir_name&gt; → Hệ thống bị crash, và chúng ta bị trả giá cho suy nghĩ này.</a:t>
            </a:r>
            <a:endParaRPr sz="1200">
              <a:solidFill>
                <a:srgbClr val="222222"/>
              </a:solidFill>
              <a:latin typeface="Source Code Pro"/>
              <a:ea typeface="Source Code Pro"/>
              <a:cs typeface="Source Code Pro"/>
              <a:sym typeface="Source Code Pro"/>
            </a:endParaRPr>
          </a:p>
          <a:p>
            <a:pPr marL="457200" lvl="0" indent="-304800" algn="l" rtl="0">
              <a:lnSpc>
                <a:spcPct val="115000"/>
              </a:lnSpc>
              <a:spcBef>
                <a:spcPts val="0"/>
              </a:spcBef>
              <a:spcAft>
                <a:spcPts val="0"/>
              </a:spcAft>
              <a:buClr>
                <a:srgbClr val="222222"/>
              </a:buClr>
              <a:buSzPts val="1200"/>
              <a:buFont typeface="Source Code Pro"/>
              <a:buChar char="-"/>
            </a:pPr>
            <a:r>
              <a:rPr lang="en" sz="1200">
                <a:solidFill>
                  <a:srgbClr val="222222"/>
                </a:solidFill>
                <a:latin typeface="Source Code Pro"/>
                <a:ea typeface="Source Code Pro"/>
                <a:cs typeface="Source Code Pro"/>
                <a:sym typeface="Source Code Pro"/>
              </a:rPr>
              <a:t>Hãy luôn gây ra lỗi cho phần mềm, bởi vì đó là những điều end user sẽ làm. Bạn được đào tạo để sử dụng phần mềm nhưng end user không được đào tạo để làm điều đó, hoặc họ ko có kỹ năng về techniques như bạn. Và họ sẽ làm mọi thứ khi gặp vấn đề với phần mềm</a:t>
            </a: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800"/>
              </a:spcBef>
              <a:spcAft>
                <a:spcPts val="0"/>
              </a:spcAft>
              <a:buClr>
                <a:srgbClr val="222222"/>
              </a:buClr>
              <a:buSzPts val="1200"/>
              <a:buFont typeface="Source Code Pro"/>
              <a:buChar char="-"/>
            </a:pPr>
            <a:r>
              <a:rPr lang="en" sz="1200"/>
              <a:t>Khi kiểm thử p.m cho khách, bạn có bao giờ tìm hiểu các SP tương tự với cùng một mục đích? Bạn có bao giờ đề nghị cho khách hàng một chức năng mà bạn đã quan sát được ở SP tương tự?</a:t>
            </a:r>
            <a:endParaRPr sz="1200"/>
          </a:p>
          <a:p>
            <a:pPr marL="457200" lvl="0" indent="-304800" algn="l" rtl="0">
              <a:lnSpc>
                <a:spcPct val="115000"/>
              </a:lnSpc>
              <a:spcBef>
                <a:spcPts val="0"/>
              </a:spcBef>
              <a:spcAft>
                <a:spcPts val="0"/>
              </a:spcAft>
              <a:buClr>
                <a:schemeClr val="dk2"/>
              </a:buClr>
              <a:buSzPts val="1200"/>
              <a:buFont typeface="Source Code Pro"/>
              <a:buChar char="-"/>
            </a:pPr>
            <a:r>
              <a:rPr lang="en" sz="1200"/>
              <a:t>Một vài ví dụ thực tế:</a:t>
            </a:r>
            <a:endParaRPr sz="1200"/>
          </a:p>
          <a:p>
            <a:pPr marL="914400" lvl="1" indent="-304800" algn="l" rtl="0">
              <a:lnSpc>
                <a:spcPct val="115000"/>
              </a:lnSpc>
              <a:spcBef>
                <a:spcPts val="0"/>
              </a:spcBef>
              <a:spcAft>
                <a:spcPts val="0"/>
              </a:spcAft>
              <a:buClr>
                <a:schemeClr val="dk2"/>
              </a:buClr>
              <a:buSzPts val="1200"/>
              <a:buFont typeface="Source Code Pro"/>
              <a:buChar char="-"/>
            </a:pPr>
            <a:r>
              <a:rPr lang="en" sz="1200"/>
              <a:t>Bạn có thích nhà thiết kế không chỉ khâu chiếc váy của mình mà còn cung cấp cho bạn đầu vào về phụ kiện phù hợp nhất?</a:t>
            </a:r>
            <a:endParaRPr sz="1200"/>
          </a:p>
          <a:p>
            <a:pPr marL="914400" lvl="1" indent="-304800" algn="l" rtl="0">
              <a:lnSpc>
                <a:spcPct val="115000"/>
              </a:lnSpc>
              <a:spcBef>
                <a:spcPts val="0"/>
              </a:spcBef>
              <a:spcAft>
                <a:spcPts val="0"/>
              </a:spcAft>
              <a:buClr>
                <a:schemeClr val="dk2"/>
              </a:buClr>
              <a:buSzPts val="1200"/>
              <a:buFont typeface="Source Code Pro"/>
              <a:buChar char="-"/>
            </a:pPr>
            <a:r>
              <a:rPr lang="en" sz="1200"/>
              <a:t>Bạn có thích thương hiệu pizza không chỉ làm ra những chiếc pizza tuyệt vời mà còn mang đến nhà đúng giờ nhất?</a:t>
            </a:r>
            <a:endParaRPr sz="1200"/>
          </a:p>
          <a:p>
            <a:pPr marL="914400" lvl="1" indent="-304800" algn="l" rtl="0">
              <a:lnSpc>
                <a:spcPct val="115000"/>
              </a:lnSpc>
              <a:spcBef>
                <a:spcPts val="0"/>
              </a:spcBef>
              <a:spcAft>
                <a:spcPts val="0"/>
              </a:spcAft>
              <a:buClr>
                <a:schemeClr val="dk2"/>
              </a:buClr>
              <a:buSzPts val="1200"/>
              <a:buFont typeface="Source Code Pro"/>
              <a:buChar char="-"/>
            </a:pPr>
            <a:r>
              <a:rPr lang="en" sz="1200"/>
              <a:t>Bạn có thích nhiếp ảnh gia không chỉ chụp những bức ảnh đẹp mà còn gợi ý một loại khung hình khác cho buổi chụp hình?</a:t>
            </a:r>
            <a:endParaRPr sz="1200"/>
          </a:p>
          <a:p>
            <a:pPr marL="0" lvl="0" indent="0" algn="l" rtl="0">
              <a:lnSpc>
                <a:spcPct val="115000"/>
              </a:lnSpc>
              <a:spcBef>
                <a:spcPts val="1800"/>
              </a:spcBef>
              <a:spcAft>
                <a:spcPts val="0"/>
              </a:spcAft>
              <a:buSzPts val="1100"/>
              <a:buNone/>
            </a:pPr>
            <a:r>
              <a:rPr lang="en" sz="1200"/>
              <a:t>Ngoài ra, kiểu so sánh và phân tích cùng loại sản phẩm này làm cho phân tích của chúng tôi mạnh mẽ hơn và cuối cùng chúng tôi tạo ra một kho báu mà chúng tôi có thể quay lại bất cứ lúc nào và tìm thấy thứ gì đó hữu ích.</a:t>
            </a:r>
            <a:endParaRPr sz="1200"/>
          </a:p>
          <a:p>
            <a:pPr marL="457200" lvl="0" indent="-228600" algn="l" rtl="0">
              <a:lnSpc>
                <a:spcPct val="115000"/>
              </a:lnSpc>
              <a:spcBef>
                <a:spcPts val="1800"/>
              </a:spcBef>
              <a:spcAft>
                <a:spcPts val="0"/>
              </a:spcAft>
              <a:buClr>
                <a:schemeClr val="dk2"/>
              </a:buClr>
              <a:buSzPts val="1200"/>
              <a:buFont typeface="Source Code Pro"/>
              <a:buNone/>
            </a:pP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1800"/>
              </a:spcAft>
              <a:buSzPts val="1100"/>
              <a:buNone/>
            </a:pP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a:solidFill>
                  <a:schemeClr val="dk2"/>
                </a:solidFill>
                <a:latin typeface="Source Code Pro"/>
                <a:ea typeface="Source Code Pro"/>
                <a:cs typeface="Source Code Pro"/>
                <a:sym typeface="Source Code Pro"/>
              </a:rPr>
              <a:t>Khi thực hiện kiểm thử khám phá, hành vi tiếp theo của bạn bị sẽ bị ảnh hưởng bởi hành động trước đó, bởi sự quan sát của bạn về hệ thống và về quy trình test của riêng bạn.</a:t>
            </a:r>
            <a:endParaRPr sz="1200">
              <a:solidFill>
                <a:schemeClr val="dk2"/>
              </a:solidFill>
              <a:latin typeface="Source Code Pro"/>
              <a:ea typeface="Source Code Pro"/>
              <a:cs typeface="Source Code Pro"/>
              <a:sym typeface="Source Code Pro"/>
            </a:endParaRPr>
          </a:p>
          <a:p>
            <a:pPr marL="0" lvl="0" indent="0" algn="l" rtl="0">
              <a:lnSpc>
                <a:spcPct val="115000"/>
              </a:lnSpc>
              <a:spcBef>
                <a:spcPts val="1600"/>
              </a:spcBef>
              <a:spcAft>
                <a:spcPts val="0"/>
              </a:spcAft>
              <a:buSzPts val="1100"/>
              <a:buNone/>
            </a:pPr>
            <a:r>
              <a:rPr lang="en" sz="1200">
                <a:solidFill>
                  <a:schemeClr val="dk2"/>
                </a:solidFill>
                <a:latin typeface="Source Code Pro"/>
                <a:ea typeface="Source Code Pro"/>
                <a:cs typeface="Source Code Pro"/>
                <a:sym typeface="Source Code Pro"/>
              </a:rPr>
              <a:t>Việc quan trọng trong ET là việc học về hệ thống. Khi bạn thực hiện khám phá hệ thống, bạn hiểu hơn về các chức năng của hệ thống và hành vi mong muốn của hệ thống. Bạn có thể sử dụng hiểu biết đó để thiết kế bộ dữ liệu test mới tốt hơn. </a:t>
            </a:r>
            <a:endParaRPr sz="1200">
              <a:solidFill>
                <a:schemeClr val="dk2"/>
              </a:solidFill>
              <a:latin typeface="Source Code Pro"/>
              <a:ea typeface="Source Code Pro"/>
              <a:cs typeface="Source Code Pro"/>
              <a:sym typeface="Source Code Pro"/>
            </a:endParaRPr>
          </a:p>
          <a:p>
            <a:pPr marL="0" lvl="0" indent="0" algn="l" rtl="0">
              <a:lnSpc>
                <a:spcPct val="115000"/>
              </a:lnSpc>
              <a:spcBef>
                <a:spcPts val="1600"/>
              </a:spcBef>
              <a:spcAft>
                <a:spcPts val="0"/>
              </a:spcAft>
              <a:buSzPts val="1100"/>
              <a:buNone/>
            </a:pPr>
            <a:endParaRPr sz="1200">
              <a:solidFill>
                <a:schemeClr val="dk2"/>
              </a:solidFill>
              <a:latin typeface="Source Code Pro"/>
              <a:ea typeface="Source Code Pro"/>
              <a:cs typeface="Source Code Pro"/>
              <a:sym typeface="Source Code Pro"/>
            </a:endParaRPr>
          </a:p>
          <a:p>
            <a:pPr marL="0" lvl="0" indent="0" algn="l" rtl="0">
              <a:lnSpc>
                <a:spcPct val="115000"/>
              </a:lnSpc>
              <a:spcBef>
                <a:spcPts val="1600"/>
              </a:spcBef>
              <a:spcAft>
                <a:spcPts val="0"/>
              </a:spcAft>
              <a:buSzPts val="1100"/>
              <a:buNone/>
            </a:pPr>
            <a:endParaRPr sz="1050">
              <a:solidFill>
                <a:srgbClr val="262626"/>
              </a:solidFill>
            </a:endParaRPr>
          </a:p>
          <a:p>
            <a:pPr marL="0" lvl="0" indent="0" algn="l" rtl="0">
              <a:lnSpc>
                <a:spcPct val="115000"/>
              </a:lnSpc>
              <a:spcBef>
                <a:spcPts val="800"/>
              </a:spcBef>
              <a:spcAft>
                <a:spcPts val="0"/>
              </a:spcAft>
              <a:buSzPts val="1100"/>
              <a:buNone/>
            </a:pPr>
            <a:endParaRPr sz="1050">
              <a:solidFill>
                <a:srgbClr val="262626"/>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a:solidFill>
                  <a:schemeClr val="dk2"/>
                </a:solidFill>
                <a:latin typeface="Source Code Pro"/>
                <a:ea typeface="Source Code Pro"/>
                <a:cs typeface="Source Code Pro"/>
                <a:sym typeface="Source Code Pro"/>
              </a:rPr>
              <a:t>Cần phân biệt sự khác nhau giữa ET và các loại unscripted testing khác, bởi vì một số tester tin rằng unscripted testing đơn giản là việc chọc vào hệ thống một cách ngẫu nhiên và xem có chuyện j xảy ra. Thực hiện một chuỗi các hành động ngẫu nhiên được gọi là Monkey testing, và trong một một vài trường hợp, đó là cách làm đúng, tuy nhiên nó khác so với ET. Các hành động ET nó đối lập với với ngẫu nhiên- chúng là các hành động có chủ đích, được thúc đẩy bởi suy nghĩ và lý luận của con người. Cách tiếp cận của bạn liên tục được tinh chỉnh khi có thông tin mới được thu thập và phân tích.</a:t>
            </a:r>
            <a:endParaRPr sz="1200">
              <a:solidFill>
                <a:schemeClr val="dk2"/>
              </a:solidFill>
              <a:latin typeface="Source Code Pro"/>
              <a:ea typeface="Source Code Pro"/>
              <a:cs typeface="Source Code Pro"/>
              <a:sym typeface="Source Code Pro"/>
            </a:endParaRPr>
          </a:p>
          <a:p>
            <a:pPr marL="0" lvl="0" indent="0" algn="l" rtl="0">
              <a:lnSpc>
                <a:spcPct val="115000"/>
              </a:lnSpc>
              <a:spcBef>
                <a:spcPts val="1600"/>
              </a:spcBef>
              <a:spcAft>
                <a:spcPts val="0"/>
              </a:spcAft>
              <a:buSzPts val="1100"/>
              <a:buNone/>
            </a:pPr>
            <a:r>
              <a:rPr lang="en" sz="1200">
                <a:solidFill>
                  <a:schemeClr val="dk2"/>
                </a:solidFill>
                <a:latin typeface="Source Code Pro"/>
                <a:ea typeface="Source Code Pro"/>
                <a:cs typeface="Source Code Pro"/>
                <a:sym typeface="Source Code Pro"/>
              </a:rPr>
              <a:t>Khi một nhà thám hiểm đi đến một vùng mới trên thế giới, họ sử dụng nhiều tháng để chuẩn bị. Họ đi với một mục tiêu trong tâm trí và họ tin và khả năng của họ có thể thay đổi được tình thế. Tương tự, một exploratory test cũng phải chuẩn bị như vậy. Họ cũng có một mục tiêu và các kỹ năng để điều chỉnh quá trình của họ. Nói rằng monkey testing cũng có thể tìm ra được những thông tin hữu ích là đúng, nhưng nó được tìm thấy một cách bất ngờ. </a:t>
            </a:r>
            <a:r>
              <a:rPr lang="en" sz="1050">
                <a:solidFill>
                  <a:srgbClr val="262626"/>
                </a:solidFill>
              </a:rPr>
              <a:t>t’s the difference between discovery and exploration; luck versus skill.</a:t>
            </a:r>
            <a:endParaRPr sz="1050">
              <a:solidFill>
                <a:srgbClr val="262626"/>
              </a:solidFill>
            </a:endParaRPr>
          </a:p>
          <a:p>
            <a:pPr marL="0" lvl="0" indent="0" algn="l" rtl="0">
              <a:lnSpc>
                <a:spcPct val="115000"/>
              </a:lnSpc>
              <a:spcBef>
                <a:spcPts val="1600"/>
              </a:spcBef>
              <a:spcAft>
                <a:spcPts val="0"/>
              </a:spcAft>
              <a:buSzPts val="1100"/>
              <a:buNone/>
            </a:pPr>
            <a:endParaRPr sz="1050">
              <a:solidFill>
                <a:srgbClr val="262626"/>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050">
              <a:solidFill>
                <a:srgbClr val="262626"/>
              </a:solidFill>
            </a:endParaRPr>
          </a:p>
          <a:p>
            <a:pPr marL="0" lvl="0" indent="0" algn="l" rtl="0">
              <a:lnSpc>
                <a:spcPct val="115000"/>
              </a:lnSpc>
              <a:spcBef>
                <a:spcPts val="800"/>
              </a:spcBef>
              <a:spcAft>
                <a:spcPts val="0"/>
              </a:spcAft>
              <a:buSzPts val="1100"/>
              <a:buNone/>
            </a:pPr>
            <a:endParaRPr sz="1050">
              <a:solidFill>
                <a:srgbClr val="262626"/>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sz="1050">
              <a:solidFill>
                <a:srgbClr val="262626"/>
              </a:solidFill>
            </a:endParaRPr>
          </a:p>
          <a:p>
            <a:pPr marL="0" lvl="0" indent="0" algn="l" rtl="0">
              <a:lnSpc>
                <a:spcPct val="115000"/>
              </a:lnSpc>
              <a:spcBef>
                <a:spcPts val="800"/>
              </a:spcBef>
              <a:spcAft>
                <a:spcPts val="0"/>
              </a:spcAft>
              <a:buSzPts val="1100"/>
              <a:buNone/>
            </a:pPr>
            <a:endParaRPr sz="1050">
              <a:solidFill>
                <a:srgbClr val="262626"/>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800"/>
              </a:spcBef>
              <a:spcAft>
                <a:spcPts val="0"/>
              </a:spcAft>
              <a:buClr>
                <a:srgbClr val="222222"/>
              </a:buClr>
              <a:buSzPts val="1800"/>
              <a:buFont typeface="Source Code Pro"/>
              <a:buChar char="-"/>
            </a:pPr>
            <a:r>
              <a:rPr lang="en" sz="1800">
                <a:solidFill>
                  <a:srgbClr val="222222"/>
                </a:solidFill>
                <a:latin typeface="Source Code Pro"/>
                <a:ea typeface="Source Code Pro"/>
                <a:cs typeface="Source Code Pro"/>
                <a:sym typeface="Source Code Pro"/>
              </a:rPr>
              <a:t>ET không phải là một phương pháp mà là một cách tiếp cận. Những hành động mà bạn sẽ làm tiếp theo phụ thuộc vào hành động bạn làm hiện tại.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7"/>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7"/>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7"/>
          <p:cNvSpPr txBox="1">
            <a:spLocks noGrp="1"/>
          </p:cNvSpPr>
          <p:nvPr>
            <p:ph type="ctrTitle"/>
          </p:nvPr>
        </p:nvSpPr>
        <p:spPr>
          <a:xfrm>
            <a:off x="411175" y="644300"/>
            <a:ext cx="8282400" cy="2109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a:endParaRPr/>
          </a:p>
        </p:txBody>
      </p:sp>
      <p:sp>
        <p:nvSpPr>
          <p:cNvPr id="13" name="Google Shape;13;p27"/>
          <p:cNvSpPr txBox="1">
            <a:spLocks noGrp="1"/>
          </p:cNvSpPr>
          <p:nvPr>
            <p:ph type="subTitle" idx="1"/>
          </p:nvPr>
        </p:nvSpPr>
        <p:spPr>
          <a:xfrm>
            <a:off x="411175" y="3398250"/>
            <a:ext cx="8282400" cy="126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36"/>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36"/>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54" name="Google Shape;54;p3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 name="Google Shape;5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cxnSp>
        <p:nvCxnSpPr>
          <p:cNvPr id="16" name="Google Shape;16;p28"/>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17" name="Google Shape;17;p28"/>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8" name="Google Shape;18;p28"/>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 name="Google Shape;1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29"/>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9"/>
          <p:cNvSpPr txBox="1">
            <a:spLocks noGrp="1"/>
          </p:cNvSpPr>
          <p:nvPr>
            <p:ph type="title"/>
          </p:nvPr>
        </p:nvSpPr>
        <p:spPr>
          <a:xfrm>
            <a:off x="430800" y="1889700"/>
            <a:ext cx="8282400" cy="151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3" name="Google Shape;2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30"/>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30"/>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 name="Google Shape;27;p30"/>
          <p:cNvSpPr txBox="1">
            <a:spLocks noGrp="1"/>
          </p:cNvSpPr>
          <p:nvPr>
            <p:ph type="body" idx="1"/>
          </p:nvPr>
        </p:nvSpPr>
        <p:spPr>
          <a:xfrm>
            <a:off x="311700" y="1468825"/>
            <a:ext cx="3999900" cy="3099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8" name="Google Shape;28;p30"/>
          <p:cNvSpPr txBox="1">
            <a:spLocks noGrp="1"/>
          </p:cNvSpPr>
          <p:nvPr>
            <p:ph type="body" idx="2"/>
          </p:nvPr>
        </p:nvSpPr>
        <p:spPr>
          <a:xfrm>
            <a:off x="4832400" y="1468825"/>
            <a:ext cx="3999900" cy="30999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3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2" name="Google Shape;32;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32"/>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32"/>
          <p:cNvSpPr txBox="1">
            <a:spLocks noGrp="1"/>
          </p:cNvSpPr>
          <p:nvPr>
            <p:ph type="title"/>
          </p:nvPr>
        </p:nvSpPr>
        <p:spPr>
          <a:xfrm>
            <a:off x="311700" y="6318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32"/>
          <p:cNvSpPr txBox="1">
            <a:spLocks noGrp="1"/>
          </p:cNvSpPr>
          <p:nvPr>
            <p:ph type="body" idx="1"/>
          </p:nvPr>
        </p:nvSpPr>
        <p:spPr>
          <a:xfrm>
            <a:off x="311700" y="1618204"/>
            <a:ext cx="2808000" cy="29508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33"/>
          <p:cNvSpPr txBox="1">
            <a:spLocks noGrp="1"/>
          </p:cNvSpPr>
          <p:nvPr>
            <p:ph type="title"/>
          </p:nvPr>
        </p:nvSpPr>
        <p:spPr>
          <a:xfrm>
            <a:off x="490250" y="528900"/>
            <a:ext cx="5678100" cy="4085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a:endParaRPr/>
          </a:p>
        </p:txBody>
      </p:sp>
      <p:sp>
        <p:nvSpPr>
          <p:cNvPr id="40" name="Google Shape;40;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34"/>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 name="Google Shape;43;p34"/>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34"/>
          <p:cNvSpPr txBox="1">
            <a:spLocks noGrp="1"/>
          </p:cNvSpPr>
          <p:nvPr>
            <p:ph type="title"/>
          </p:nvPr>
        </p:nvSpPr>
        <p:spPr>
          <a:xfrm>
            <a:off x="265500" y="1078750"/>
            <a:ext cx="4045200" cy="1789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a:endParaRPr/>
          </a:p>
        </p:txBody>
      </p:sp>
      <p:sp>
        <p:nvSpPr>
          <p:cNvPr id="45" name="Google Shape;45;p34"/>
          <p:cNvSpPr txBox="1">
            <a:spLocks noGrp="1"/>
          </p:cNvSpPr>
          <p:nvPr>
            <p:ph type="subTitle" idx="1"/>
          </p:nvPr>
        </p:nvSpPr>
        <p:spPr>
          <a:xfrm>
            <a:off x="265500" y="29214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3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35"/>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0" i="0" u="none" strike="noStrike" cap="none">
                <a:solidFill>
                  <a:schemeClr val="dk2"/>
                </a:solidFill>
                <a:latin typeface="Oswald"/>
                <a:ea typeface="Oswald"/>
                <a:cs typeface="Oswald"/>
                <a:sym typeface="Oswald"/>
              </a:defRPr>
            </a:lvl9pPr>
          </a:lstStyle>
          <a:p>
            <a:endParaRPr/>
          </a:p>
        </p:txBody>
      </p:sp>
      <p:sp>
        <p:nvSpPr>
          <p:cNvPr id="7" name="Google Shape;7;p26"/>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Source Code Pro"/>
              <a:buChar char="●"/>
              <a:defRPr sz="1800" b="0" i="0" u="none" strike="noStrike" cap="none">
                <a:solidFill>
                  <a:schemeClr val="dk2"/>
                </a:solidFill>
                <a:latin typeface="Source Code Pro"/>
                <a:ea typeface="Source Code Pro"/>
                <a:cs typeface="Source Code Pro"/>
                <a:sym typeface="Source Code Pro"/>
              </a:defRPr>
            </a:lvl1pPr>
            <a:lvl2pPr marL="914400" marR="0" lvl="1"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2pPr>
            <a:lvl3pPr marL="1371600" marR="0" lvl="2"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3pPr>
            <a:lvl4pPr marL="1828800" marR="0" lvl="3"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4pPr>
            <a:lvl5pPr marL="2286000" marR="0" lvl="4"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5pPr>
            <a:lvl6pPr marL="2743200" marR="0" lvl="5"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6pPr>
            <a:lvl7pPr marL="3200400" marR="0" lvl="6"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7pPr>
            <a:lvl8pPr marL="3657600" marR="0" lvl="7" indent="-317500" algn="l" rtl="0">
              <a:lnSpc>
                <a:spcPct val="115000"/>
              </a:lnSpc>
              <a:spcBef>
                <a:spcPts val="1600"/>
              </a:spcBef>
              <a:spcAft>
                <a:spcPts val="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8pPr>
            <a:lvl9pPr marL="4114800" marR="0" lvl="8" indent="-317500" algn="l" rtl="0">
              <a:lnSpc>
                <a:spcPct val="115000"/>
              </a:lnSpc>
              <a:spcBef>
                <a:spcPts val="1600"/>
              </a:spcBef>
              <a:spcAft>
                <a:spcPts val="1600"/>
              </a:spcAft>
              <a:buClr>
                <a:schemeClr val="dk2"/>
              </a:buClr>
              <a:buSzPts val="1400"/>
              <a:buFont typeface="Source Code Pro"/>
              <a:buChar char="■"/>
              <a:defRPr sz="1400" b="0" i="0" u="none" strike="noStrike" cap="none">
                <a:solidFill>
                  <a:schemeClr val="dk2"/>
                </a:solidFill>
                <a:latin typeface="Source Code Pro"/>
                <a:ea typeface="Source Code Pro"/>
                <a:cs typeface="Source Code Pro"/>
                <a:sym typeface="Source Code Pro"/>
              </a:defRPr>
            </a:lvl9pPr>
          </a:lstStyle>
          <a:p>
            <a:endParaRPr/>
          </a:p>
        </p:txBody>
      </p:sp>
      <p:sp>
        <p:nvSpPr>
          <p:cNvPr id="8" name="Google Shape;8;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viblo.asia/p/exploratory-testing-va-ad-hoc-testing-ZDEeLdxzeJb" TargetMode="External"/><Relationship Id="rId7" Type="http://schemas.openxmlformats.org/officeDocument/2006/relationships/hyperlink" Target="https://www.softwaretestinghelp.com/what-is-exploratory-testin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ojo.ministryoftesting.com/dojo/lessons/three-digestible-diagrams-to-describe-exploratory-testing" TargetMode="External"/><Relationship Id="rId5" Type="http://schemas.openxmlformats.org/officeDocument/2006/relationships/hyperlink" Target="https://www.guru99.com/exploratory-testing.html" TargetMode="External"/><Relationship Id="rId4" Type="http://schemas.openxmlformats.org/officeDocument/2006/relationships/hyperlink" Target="https://www.utest.com/courses/bugs/what-is-functional-test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
          <p:cNvSpPr txBox="1">
            <a:spLocks noGrp="1"/>
          </p:cNvSpPr>
          <p:nvPr>
            <p:ph type="ctrTitle"/>
          </p:nvPr>
        </p:nvSpPr>
        <p:spPr>
          <a:xfrm>
            <a:off x="411175" y="644300"/>
            <a:ext cx="8282400" cy="210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6000"/>
              <a:buNone/>
            </a:pPr>
            <a:r>
              <a:rPr lang="en"/>
              <a:t>Exploratory Testing</a:t>
            </a:r>
            <a:endParaRPr/>
          </a:p>
        </p:txBody>
      </p:sp>
      <p:sp>
        <p:nvSpPr>
          <p:cNvPr id="63" name="Google Shape;63;p1"/>
          <p:cNvSpPr txBox="1">
            <a:spLocks noGrp="1"/>
          </p:cNvSpPr>
          <p:nvPr>
            <p:ph type="subTitle" idx="1"/>
          </p:nvPr>
        </p:nvSpPr>
        <p:spPr>
          <a:xfrm>
            <a:off x="411175" y="3398250"/>
            <a:ext cx="8282400" cy="1260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
            </a:r>
            <a:br>
              <a:rPr lang="en"/>
            </a:br>
            <a:r>
              <a:rPr lang="en"/>
              <a:t>June-2019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0"/>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How to do Exploratory testing</a:t>
            </a:r>
            <a:endParaRPr/>
          </a:p>
        </p:txBody>
      </p:sp>
      <p:sp>
        <p:nvSpPr>
          <p:cNvPr id="122" name="Google Shape;122;p10"/>
          <p:cNvSpPr txBox="1">
            <a:spLocks noGrp="1"/>
          </p:cNvSpPr>
          <p:nvPr>
            <p:ph type="body" idx="1"/>
          </p:nvPr>
        </p:nvSpPr>
        <p:spPr>
          <a:xfrm>
            <a:off x="311700" y="1465125"/>
            <a:ext cx="5605500" cy="2938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1800"/>
              <a:buNone/>
            </a:pPr>
            <a:r>
              <a:rPr lang="en" b="1">
                <a:solidFill>
                  <a:srgbClr val="222222"/>
                </a:solidFill>
              </a:rPr>
              <a:t>3. Time Box</a:t>
            </a:r>
            <a:endParaRPr b="1">
              <a:solidFill>
                <a:srgbClr val="222222"/>
              </a:solidFill>
            </a:endParaRPr>
          </a:p>
          <a:p>
            <a:pPr marL="457200" lvl="0" indent="-342900" algn="l" rtl="0">
              <a:lnSpc>
                <a:spcPct val="115000"/>
              </a:lnSpc>
              <a:spcBef>
                <a:spcPts val="1800"/>
              </a:spcBef>
              <a:spcAft>
                <a:spcPts val="0"/>
              </a:spcAft>
              <a:buClr>
                <a:srgbClr val="222222"/>
              </a:buClr>
              <a:buSzPts val="1800"/>
              <a:buChar char="-"/>
            </a:pPr>
            <a:r>
              <a:rPr lang="en">
                <a:solidFill>
                  <a:srgbClr val="222222"/>
                </a:solidFill>
              </a:rPr>
              <a:t>Time box trong khoảng 90 phút.</a:t>
            </a:r>
            <a:endParaRPr sz="1800">
              <a:solidFill>
                <a:srgbClr val="222222"/>
              </a:solidFill>
            </a:endParaRPr>
          </a:p>
          <a:p>
            <a:pPr marL="457200" lvl="0" indent="-342900" algn="l" rtl="0">
              <a:lnSpc>
                <a:spcPct val="115000"/>
              </a:lnSpc>
              <a:spcBef>
                <a:spcPts val="0"/>
              </a:spcBef>
              <a:spcAft>
                <a:spcPts val="0"/>
              </a:spcAft>
              <a:buClr>
                <a:srgbClr val="222222"/>
              </a:buClr>
              <a:buSzPts val="1800"/>
              <a:buChar char="-"/>
            </a:pPr>
            <a:r>
              <a:rPr lang="en" sz="1800">
                <a:solidFill>
                  <a:srgbClr val="222222"/>
                </a:solidFill>
              </a:rPr>
              <a:t>Không nên có thời gian ngắt quãng trong 90 phút đó.</a:t>
            </a:r>
            <a:endParaRPr>
              <a:solidFill>
                <a:srgbClr val="222222"/>
              </a:solidFill>
            </a:endParaRPr>
          </a:p>
          <a:p>
            <a:pPr marL="457200" lvl="0" indent="-342900" algn="l" rtl="0">
              <a:lnSpc>
                <a:spcPct val="115000"/>
              </a:lnSpc>
              <a:spcBef>
                <a:spcPts val="0"/>
              </a:spcBef>
              <a:spcAft>
                <a:spcPts val="0"/>
              </a:spcAft>
              <a:buClr>
                <a:srgbClr val="222222"/>
              </a:buClr>
              <a:buSzPts val="1800"/>
              <a:buChar char="-"/>
            </a:pPr>
            <a:r>
              <a:rPr lang="en" sz="1800">
                <a:solidFill>
                  <a:srgbClr val="222222"/>
                </a:solidFill>
              </a:rPr>
              <a:t>Timebox có thể tăng hoặc giảm 45 phút.</a:t>
            </a:r>
            <a:endParaRPr>
              <a:solidFill>
                <a:srgbClr val="222222"/>
              </a:solidFil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pic>
        <p:nvPicPr>
          <p:cNvPr id="123" name="Google Shape;123;p10"/>
          <p:cNvPicPr preferRelativeResize="0"/>
          <p:nvPr/>
        </p:nvPicPr>
        <p:blipFill rotWithShape="1">
          <a:blip r:embed="rId3">
            <a:alphaModFix/>
          </a:blip>
          <a:srcRect/>
          <a:stretch/>
        </p:blipFill>
        <p:spPr>
          <a:xfrm>
            <a:off x="6004975" y="1642050"/>
            <a:ext cx="2939199" cy="2292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How to do Exploratory testing</a:t>
            </a:r>
            <a:endParaRPr/>
          </a:p>
        </p:txBody>
      </p:sp>
      <p:sp>
        <p:nvSpPr>
          <p:cNvPr id="129" name="Google Shape;129;p11"/>
          <p:cNvSpPr txBox="1">
            <a:spLocks noGrp="1"/>
          </p:cNvSpPr>
          <p:nvPr>
            <p:ph type="body" idx="1"/>
          </p:nvPr>
        </p:nvSpPr>
        <p:spPr>
          <a:xfrm>
            <a:off x="311700" y="1468825"/>
            <a:ext cx="5287800" cy="309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1800"/>
              <a:buNone/>
            </a:pPr>
            <a:r>
              <a:rPr lang="en" b="1">
                <a:solidFill>
                  <a:srgbClr val="222222"/>
                </a:solidFill>
              </a:rPr>
              <a:t>4. Đánh giá kết quả:</a:t>
            </a:r>
            <a:endParaRPr b="1">
              <a:solidFill>
                <a:srgbClr val="222222"/>
              </a:solidFill>
            </a:endParaRPr>
          </a:p>
          <a:p>
            <a:pPr marL="457200" lvl="0" indent="-342900" algn="l" rtl="0">
              <a:lnSpc>
                <a:spcPct val="115000"/>
              </a:lnSpc>
              <a:spcBef>
                <a:spcPts val="1800"/>
              </a:spcBef>
              <a:spcAft>
                <a:spcPts val="0"/>
              </a:spcAft>
              <a:buClr>
                <a:srgbClr val="222222"/>
              </a:buClr>
              <a:buSzPts val="1800"/>
              <a:buChar char="-"/>
            </a:pPr>
            <a:r>
              <a:rPr lang="en" sz="1800">
                <a:solidFill>
                  <a:srgbClr val="222222"/>
                </a:solidFill>
              </a:rPr>
              <a:t>Đánh giá các bugs</a:t>
            </a:r>
            <a:endParaRPr sz="1800">
              <a:solidFill>
                <a:srgbClr val="222222"/>
              </a:solidFill>
            </a:endParaRPr>
          </a:p>
          <a:p>
            <a:pPr marL="457200" lvl="0" indent="-342900" algn="l" rtl="0">
              <a:lnSpc>
                <a:spcPct val="115000"/>
              </a:lnSpc>
              <a:spcBef>
                <a:spcPts val="0"/>
              </a:spcBef>
              <a:spcAft>
                <a:spcPts val="0"/>
              </a:spcAft>
              <a:buClr>
                <a:srgbClr val="222222"/>
              </a:buClr>
              <a:buSzPts val="1800"/>
              <a:buChar char="-"/>
            </a:pPr>
            <a:r>
              <a:rPr lang="en" sz="1800">
                <a:solidFill>
                  <a:srgbClr val="222222"/>
                </a:solidFill>
              </a:rPr>
              <a:t>Rút ra bài học về việc kiểm thử</a:t>
            </a:r>
            <a:endParaRPr>
              <a:solidFill>
                <a:srgbClr val="222222"/>
              </a:solidFill>
            </a:endParaRPr>
          </a:p>
          <a:p>
            <a:pPr marL="457200" lvl="0" indent="-342900" algn="l" rtl="0">
              <a:lnSpc>
                <a:spcPct val="115000"/>
              </a:lnSpc>
              <a:spcBef>
                <a:spcPts val="0"/>
              </a:spcBef>
              <a:spcAft>
                <a:spcPts val="0"/>
              </a:spcAft>
              <a:buClr>
                <a:srgbClr val="222222"/>
              </a:buClr>
              <a:buSzPts val="1800"/>
              <a:buChar char="-"/>
            </a:pPr>
            <a:r>
              <a:rPr lang="en" sz="1800">
                <a:solidFill>
                  <a:srgbClr val="222222"/>
                </a:solidFill>
              </a:rPr>
              <a:t>Phân tích về độ bao phủ</a:t>
            </a:r>
            <a:endParaRPr sz="1800">
              <a:solidFill>
                <a:srgbClr val="222222"/>
              </a:solidFil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pic>
        <p:nvPicPr>
          <p:cNvPr id="130" name="Google Shape;130;p11"/>
          <p:cNvPicPr preferRelativeResize="0"/>
          <p:nvPr/>
        </p:nvPicPr>
        <p:blipFill rotWithShape="1">
          <a:blip r:embed="rId3">
            <a:alphaModFix/>
          </a:blip>
          <a:srcRect/>
          <a:stretch/>
        </p:blipFill>
        <p:spPr>
          <a:xfrm>
            <a:off x="5473175" y="1727150"/>
            <a:ext cx="3239700" cy="24173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2"/>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How to do Exploratory testing</a:t>
            </a:r>
            <a:endParaRPr/>
          </a:p>
        </p:txBody>
      </p:sp>
      <p:sp>
        <p:nvSpPr>
          <p:cNvPr id="136" name="Google Shape;136;p12"/>
          <p:cNvSpPr txBox="1">
            <a:spLocks noGrp="1"/>
          </p:cNvSpPr>
          <p:nvPr>
            <p:ph type="body" idx="1"/>
          </p:nvPr>
        </p:nvSpPr>
        <p:spPr>
          <a:xfrm>
            <a:off x="311700" y="1468825"/>
            <a:ext cx="5287800" cy="309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SzPts val="1800"/>
              <a:buNone/>
            </a:pPr>
            <a:r>
              <a:rPr lang="en" b="1">
                <a:solidFill>
                  <a:srgbClr val="222222"/>
                </a:solidFill>
              </a:rPr>
              <a:t>5. Thảo luận:</a:t>
            </a:r>
            <a:endParaRPr>
              <a:solidFill>
                <a:srgbClr val="222222"/>
              </a:solidFill>
            </a:endParaRPr>
          </a:p>
          <a:p>
            <a:pPr marL="457200" lvl="0" indent="-342900" algn="l" rtl="0">
              <a:lnSpc>
                <a:spcPct val="115000"/>
              </a:lnSpc>
              <a:spcBef>
                <a:spcPts val="1800"/>
              </a:spcBef>
              <a:spcAft>
                <a:spcPts val="0"/>
              </a:spcAft>
              <a:buClr>
                <a:srgbClr val="222222"/>
              </a:buClr>
              <a:buSzPts val="1800"/>
              <a:buChar char="-"/>
            </a:pPr>
            <a:r>
              <a:rPr lang="en" sz="1800">
                <a:solidFill>
                  <a:srgbClr val="222222"/>
                </a:solidFill>
              </a:rPr>
              <a:t>Tổng hợp các kết quả đầu ra</a:t>
            </a:r>
            <a:endParaRPr>
              <a:solidFill>
                <a:srgbClr val="222222"/>
              </a:solidFill>
            </a:endParaRPr>
          </a:p>
          <a:p>
            <a:pPr marL="457200" lvl="0" indent="-342900" algn="l" rtl="0">
              <a:lnSpc>
                <a:spcPct val="115000"/>
              </a:lnSpc>
              <a:spcBef>
                <a:spcPts val="0"/>
              </a:spcBef>
              <a:spcAft>
                <a:spcPts val="0"/>
              </a:spcAft>
              <a:buClr>
                <a:srgbClr val="222222"/>
              </a:buClr>
              <a:buSzPts val="1800"/>
              <a:buChar char="-"/>
            </a:pPr>
            <a:r>
              <a:rPr lang="en" sz="1800">
                <a:solidFill>
                  <a:srgbClr val="222222"/>
                </a:solidFill>
              </a:rPr>
              <a:t>So sánh kết quả với </a:t>
            </a:r>
            <a:r>
              <a:rPr lang="en">
                <a:solidFill>
                  <a:srgbClr val="222222"/>
                </a:solidFill>
              </a:rPr>
              <a:t>mục tiêu ban đầu.</a:t>
            </a:r>
            <a:r>
              <a:rPr lang="en" sz="1800">
                <a:solidFill>
                  <a:srgbClr val="222222"/>
                </a:solidFill>
              </a:rPr>
              <a:t> </a:t>
            </a:r>
            <a:endParaRPr>
              <a:solidFill>
                <a:srgbClr val="222222"/>
              </a:solidFill>
            </a:endParaRPr>
          </a:p>
          <a:p>
            <a:pPr marL="457200" lvl="0" indent="-342900" algn="l" rtl="0">
              <a:lnSpc>
                <a:spcPct val="115000"/>
              </a:lnSpc>
              <a:spcBef>
                <a:spcPts val="0"/>
              </a:spcBef>
              <a:spcAft>
                <a:spcPts val="0"/>
              </a:spcAft>
              <a:buClr>
                <a:srgbClr val="222222"/>
              </a:buClr>
              <a:buSzPts val="1800"/>
              <a:buChar char="-"/>
            </a:pPr>
            <a:r>
              <a:rPr lang="en" sz="1800">
                <a:solidFill>
                  <a:srgbClr val="222222"/>
                </a:solidFill>
              </a:rPr>
              <a:t>Kiểm tra xem cần test thêm trường hợp nào nữa không.</a:t>
            </a:r>
            <a:endParaRPr sz="1800">
              <a:solidFill>
                <a:srgbClr val="222222"/>
              </a:solidFil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pic>
        <p:nvPicPr>
          <p:cNvPr id="137" name="Google Shape;137;p12"/>
          <p:cNvPicPr preferRelativeResize="0"/>
          <p:nvPr/>
        </p:nvPicPr>
        <p:blipFill rotWithShape="1">
          <a:blip r:embed="rId3">
            <a:alphaModFix/>
          </a:blip>
          <a:srcRect/>
          <a:stretch/>
        </p:blipFill>
        <p:spPr>
          <a:xfrm>
            <a:off x="5599500" y="1751913"/>
            <a:ext cx="3342651" cy="2533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3"/>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Kỹ thuật dùng trong Exploratory testing: Tours</a:t>
            </a:r>
            <a:endParaRPr/>
          </a:p>
        </p:txBody>
      </p:sp>
      <p:sp>
        <p:nvSpPr>
          <p:cNvPr id="143" name="Google Shape;143;p13"/>
          <p:cNvSpPr txBox="1">
            <a:spLocks noGrp="1"/>
          </p:cNvSpPr>
          <p:nvPr>
            <p:ph type="body" idx="1"/>
          </p:nvPr>
        </p:nvSpPr>
        <p:spPr>
          <a:xfrm>
            <a:off x="311700" y="1443475"/>
            <a:ext cx="8265000" cy="309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800"/>
              </a:spcBef>
              <a:spcAft>
                <a:spcPts val="0"/>
              </a:spcAft>
              <a:buClr>
                <a:srgbClr val="222222"/>
              </a:buClr>
              <a:buSzPts val="1800"/>
              <a:buChar char="-"/>
            </a:pPr>
            <a:r>
              <a:rPr lang="en" b="1">
                <a:solidFill>
                  <a:srgbClr val="222222"/>
                </a:solidFill>
                <a:highlight>
                  <a:schemeClr val="lt1"/>
                </a:highlight>
              </a:rPr>
              <a:t>Tours</a:t>
            </a:r>
            <a:r>
              <a:rPr lang="en">
                <a:solidFill>
                  <a:srgbClr val="222222"/>
                </a:solidFill>
                <a:highlight>
                  <a:schemeClr val="lt1"/>
                </a:highlight>
              </a:rPr>
              <a:t>: Kiểm thử hệ thống giống như một người du lịch khám phá một thành phố bạn đến thăm.</a:t>
            </a:r>
            <a:endParaRPr>
              <a:solidFill>
                <a:srgbClr val="222222"/>
              </a:solidFill>
              <a:highlight>
                <a:schemeClr val="lt1"/>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chemeClr val="lt1"/>
                </a:highlight>
              </a:rPr>
              <a:t>Các công việc:</a:t>
            </a:r>
            <a:endParaRPr>
              <a:solidFill>
                <a:srgbClr val="222222"/>
              </a:solidFill>
              <a:highlight>
                <a:schemeClr val="lt1"/>
              </a:highlight>
            </a:endParaRPr>
          </a:p>
          <a:p>
            <a:pPr marL="914400" lvl="0" indent="-342900" algn="l" rtl="0">
              <a:lnSpc>
                <a:spcPct val="115000"/>
              </a:lnSpc>
              <a:spcBef>
                <a:spcPts val="0"/>
              </a:spcBef>
              <a:spcAft>
                <a:spcPts val="0"/>
              </a:spcAft>
              <a:buClr>
                <a:srgbClr val="222222"/>
              </a:buClr>
              <a:buSzPts val="1800"/>
              <a:buChar char="❖"/>
            </a:pPr>
            <a:r>
              <a:rPr lang="en" b="1">
                <a:solidFill>
                  <a:srgbClr val="222222"/>
                </a:solidFill>
                <a:highlight>
                  <a:schemeClr val="lt1"/>
                </a:highlight>
              </a:rPr>
              <a:t>Guide book tour</a:t>
            </a:r>
            <a:r>
              <a:rPr lang="en">
                <a:solidFill>
                  <a:srgbClr val="222222"/>
                </a:solidFill>
                <a:highlight>
                  <a:schemeClr val="lt1"/>
                </a:highlight>
              </a:rPr>
              <a:t> - Test các chức năng chính của hệ thống, theo hướng người dùng.</a:t>
            </a:r>
            <a:endParaRPr>
              <a:solidFill>
                <a:srgbClr val="222222"/>
              </a:solidFill>
              <a:highlight>
                <a:schemeClr val="lt1"/>
              </a:highlight>
            </a:endParaRPr>
          </a:p>
          <a:p>
            <a:pPr marL="914400" lvl="0" indent="-342900" algn="l" rtl="0">
              <a:lnSpc>
                <a:spcPct val="115000"/>
              </a:lnSpc>
              <a:spcBef>
                <a:spcPts val="0"/>
              </a:spcBef>
              <a:spcAft>
                <a:spcPts val="0"/>
              </a:spcAft>
              <a:buClr>
                <a:srgbClr val="222222"/>
              </a:buClr>
              <a:buSzPts val="1800"/>
              <a:buChar char="❖"/>
            </a:pPr>
            <a:r>
              <a:rPr lang="en" b="1">
                <a:solidFill>
                  <a:srgbClr val="222222"/>
                </a:solidFill>
                <a:highlight>
                  <a:schemeClr val="lt1"/>
                </a:highlight>
              </a:rPr>
              <a:t>Exploring history of city</a:t>
            </a:r>
            <a:r>
              <a:rPr lang="en">
                <a:solidFill>
                  <a:srgbClr val="222222"/>
                </a:solidFill>
                <a:highlight>
                  <a:schemeClr val="lt1"/>
                </a:highlight>
              </a:rPr>
              <a:t> - Test các tính năng cũ</a:t>
            </a:r>
            <a:endParaRPr>
              <a:solidFill>
                <a:srgbClr val="222222"/>
              </a:solidFill>
              <a:highlight>
                <a:schemeClr val="lt1"/>
              </a:highlight>
            </a:endParaRPr>
          </a:p>
          <a:p>
            <a:pPr marL="914400" lvl="0" indent="-342900" algn="l" rtl="0">
              <a:lnSpc>
                <a:spcPct val="115000"/>
              </a:lnSpc>
              <a:spcBef>
                <a:spcPts val="0"/>
              </a:spcBef>
              <a:spcAft>
                <a:spcPts val="0"/>
              </a:spcAft>
              <a:buClr>
                <a:srgbClr val="222222"/>
              </a:buClr>
              <a:buSzPts val="1800"/>
              <a:buChar char="❖"/>
            </a:pPr>
            <a:r>
              <a:rPr lang="en" b="1">
                <a:solidFill>
                  <a:srgbClr val="222222"/>
                </a:solidFill>
                <a:highlight>
                  <a:schemeClr val="lt1"/>
                </a:highlight>
              </a:rPr>
              <a:t>Money tour</a:t>
            </a:r>
            <a:r>
              <a:rPr lang="en">
                <a:solidFill>
                  <a:srgbClr val="222222"/>
                </a:solidFill>
                <a:highlight>
                  <a:schemeClr val="lt1"/>
                </a:highlight>
              </a:rPr>
              <a:t> - Đảm bảo các chức năng liên quan đến khách hàng đều được test và hoạt động thành công</a:t>
            </a:r>
            <a:endParaRPr>
              <a:solidFill>
                <a:srgbClr val="222222"/>
              </a:solidFill>
              <a:highlight>
                <a:schemeClr val="lt1"/>
              </a:highlight>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4"/>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Kỹ thuật dùng trong Exploratory testing: Tours</a:t>
            </a:r>
            <a:endParaRPr/>
          </a:p>
        </p:txBody>
      </p:sp>
      <p:sp>
        <p:nvSpPr>
          <p:cNvPr id="149" name="Google Shape;149;p14"/>
          <p:cNvSpPr txBox="1">
            <a:spLocks noGrp="1"/>
          </p:cNvSpPr>
          <p:nvPr>
            <p:ph type="body" idx="1"/>
          </p:nvPr>
        </p:nvSpPr>
        <p:spPr>
          <a:xfrm>
            <a:off x="311700" y="1443475"/>
            <a:ext cx="8265000" cy="3099900"/>
          </a:xfrm>
          <a:prstGeom prst="rect">
            <a:avLst/>
          </a:prstGeom>
          <a:noFill/>
          <a:ln>
            <a:noFill/>
          </a:ln>
        </p:spPr>
        <p:txBody>
          <a:bodyPr spcFirstLastPara="1" wrap="square" lIns="91425" tIns="91425" rIns="91425" bIns="91425" anchor="t" anchorCtr="0">
            <a:noAutofit/>
          </a:bodyPr>
          <a:lstStyle/>
          <a:p>
            <a:pPr marL="914400" lvl="0" indent="-342900" algn="l" rtl="0">
              <a:lnSpc>
                <a:spcPct val="115000"/>
              </a:lnSpc>
              <a:spcBef>
                <a:spcPts val="1800"/>
              </a:spcBef>
              <a:spcAft>
                <a:spcPts val="0"/>
              </a:spcAft>
              <a:buClr>
                <a:srgbClr val="222222"/>
              </a:buClr>
              <a:buSzPts val="1800"/>
              <a:buChar char="❖"/>
            </a:pPr>
            <a:r>
              <a:rPr lang="en" b="1">
                <a:solidFill>
                  <a:srgbClr val="222222"/>
                </a:solidFill>
                <a:highlight>
                  <a:schemeClr val="lt1"/>
                </a:highlight>
              </a:rPr>
              <a:t>Crime spree tour -</a:t>
            </a:r>
            <a:r>
              <a:rPr lang="en">
                <a:solidFill>
                  <a:srgbClr val="222222"/>
                </a:solidFill>
                <a:highlight>
                  <a:schemeClr val="lt1"/>
                </a:highlight>
              </a:rPr>
              <a:t> Input các giá trị invalid, test các tình huống không hợp </a:t>
            </a:r>
            <a:r>
              <a:rPr lang="en" smtClean="0">
                <a:solidFill>
                  <a:srgbClr val="222222"/>
                </a:solidFill>
                <a:highlight>
                  <a:schemeClr val="lt1"/>
                </a:highlight>
              </a:rPr>
              <a:t>lệ ( thực hiện validate)</a:t>
            </a:r>
            <a:endParaRPr>
              <a:solidFill>
                <a:srgbClr val="222222"/>
              </a:solidFill>
              <a:highlight>
                <a:schemeClr val="lt1"/>
              </a:highlight>
            </a:endParaRPr>
          </a:p>
          <a:p>
            <a:pPr marL="914400" lvl="0" indent="-342900" algn="l" rtl="0">
              <a:lnSpc>
                <a:spcPct val="115000"/>
              </a:lnSpc>
              <a:spcBef>
                <a:spcPts val="0"/>
              </a:spcBef>
              <a:spcAft>
                <a:spcPts val="0"/>
              </a:spcAft>
              <a:buClr>
                <a:srgbClr val="222222"/>
              </a:buClr>
              <a:buSzPts val="1800"/>
              <a:buChar char="❖"/>
            </a:pPr>
            <a:r>
              <a:rPr lang="en" b="1">
                <a:solidFill>
                  <a:srgbClr val="222222"/>
                </a:solidFill>
                <a:highlight>
                  <a:schemeClr val="lt1"/>
                </a:highlight>
              </a:rPr>
              <a:t>Back alley tour -</a:t>
            </a:r>
            <a:r>
              <a:rPr lang="en">
                <a:solidFill>
                  <a:srgbClr val="222222"/>
                </a:solidFill>
                <a:highlight>
                  <a:schemeClr val="lt1"/>
                </a:highlight>
              </a:rPr>
              <a:t> Test các chức năng ít sử dụng nhất của ứng </a:t>
            </a:r>
            <a:r>
              <a:rPr lang="en" smtClean="0">
                <a:solidFill>
                  <a:srgbClr val="222222"/>
                </a:solidFill>
                <a:highlight>
                  <a:schemeClr val="lt1"/>
                </a:highlight>
              </a:rPr>
              <a:t>dụng (vd: cài đặt thông số ban đầu)</a:t>
            </a:r>
            <a:endParaRPr>
              <a:solidFill>
                <a:srgbClr val="222222"/>
              </a:solidFill>
              <a:highlight>
                <a:schemeClr val="lt1"/>
              </a:highlight>
            </a:endParaRPr>
          </a:p>
          <a:p>
            <a:pPr marL="914400" lvl="0" indent="-342900" algn="l" rtl="0">
              <a:lnSpc>
                <a:spcPct val="115000"/>
              </a:lnSpc>
              <a:spcBef>
                <a:spcPts val="0"/>
              </a:spcBef>
              <a:spcAft>
                <a:spcPts val="0"/>
              </a:spcAft>
              <a:buClr>
                <a:srgbClr val="222222"/>
              </a:buClr>
              <a:buSzPts val="1800"/>
              <a:buChar char="❖"/>
            </a:pPr>
            <a:r>
              <a:rPr lang="en" b="1">
                <a:solidFill>
                  <a:srgbClr val="222222"/>
                </a:solidFill>
                <a:highlight>
                  <a:schemeClr val="lt1"/>
                </a:highlight>
              </a:rPr>
              <a:t>Boring tour - </a:t>
            </a:r>
            <a:r>
              <a:rPr lang="en">
                <a:solidFill>
                  <a:srgbClr val="222222"/>
                </a:solidFill>
                <a:highlight>
                  <a:schemeClr val="lt1"/>
                </a:highlight>
              </a:rPr>
              <a:t>Sử dụng ít thời gian nhất để test ứng dụng, nhập các trường bắt buộc tối thiểu và đi con đường ngắn </a:t>
            </a:r>
            <a:r>
              <a:rPr lang="en" smtClean="0">
                <a:solidFill>
                  <a:srgbClr val="222222"/>
                </a:solidFill>
                <a:highlight>
                  <a:schemeClr val="lt1"/>
                </a:highlight>
              </a:rPr>
              <a:t>nhất.</a:t>
            </a:r>
            <a:endParaRPr>
              <a:solidFill>
                <a:srgbClr val="222222"/>
              </a:solidFill>
              <a:highlight>
                <a:schemeClr val="lt1"/>
              </a:highlight>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5"/>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Ưu điểm của Exploratory testing</a:t>
            </a:r>
            <a:endParaRPr/>
          </a:p>
        </p:txBody>
      </p:sp>
      <p:sp>
        <p:nvSpPr>
          <p:cNvPr id="155" name="Google Shape;155;p15"/>
          <p:cNvSpPr txBox="1">
            <a:spLocks noGrp="1"/>
          </p:cNvSpPr>
          <p:nvPr>
            <p:ph type="body" idx="1"/>
          </p:nvPr>
        </p:nvSpPr>
        <p:spPr>
          <a:xfrm>
            <a:off x="311700" y="1685775"/>
            <a:ext cx="5423100" cy="2857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800"/>
              </a:spcBef>
              <a:spcAft>
                <a:spcPts val="0"/>
              </a:spcAft>
              <a:buClr>
                <a:srgbClr val="222222"/>
              </a:buClr>
              <a:buSzPts val="1800"/>
              <a:buChar char="-"/>
            </a:pPr>
            <a:r>
              <a:rPr lang="en">
                <a:solidFill>
                  <a:srgbClr val="222222"/>
                </a:solidFill>
                <a:highlight>
                  <a:schemeClr val="lt1"/>
                </a:highlight>
              </a:rPr>
              <a:t>ET rất hữu ích trong trường hợp tài liệu không có hoặc không đầy đủ</a:t>
            </a:r>
            <a:endParaRPr>
              <a:solidFill>
                <a:srgbClr val="222222"/>
              </a:solidFill>
              <a:highlight>
                <a:schemeClr val="lt1"/>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chemeClr val="lt1"/>
                </a:highlight>
              </a:rPr>
              <a:t>Khuyến khích sự sáng tạo và trực giác</a:t>
            </a:r>
            <a:endParaRPr>
              <a:solidFill>
                <a:srgbClr val="222222"/>
              </a:solidFill>
              <a:highlight>
                <a:schemeClr val="lt1"/>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chemeClr val="lt1"/>
                </a:highlight>
              </a:rPr>
              <a:t>Tạo ra những ý tưởng mới trong quá trình thực hiện test</a:t>
            </a:r>
            <a:endParaRPr>
              <a:solidFill>
                <a:srgbClr val="222222"/>
              </a:solidFill>
              <a:highlight>
                <a:schemeClr val="lt1"/>
              </a:highlight>
            </a:endParaRPr>
          </a:p>
          <a:p>
            <a:pPr marL="457200" lvl="0" indent="0" algn="l" rtl="0">
              <a:lnSpc>
                <a:spcPct val="115000"/>
              </a:lnSpc>
              <a:spcBef>
                <a:spcPts val="1800"/>
              </a:spcBef>
              <a:spcAft>
                <a:spcPts val="0"/>
              </a:spcAft>
              <a:buSzPts val="1800"/>
              <a:buNone/>
            </a:pPr>
            <a:endParaRPr b="1">
              <a:solidFill>
                <a:srgbClr val="222222"/>
              </a:solidFil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pic>
        <p:nvPicPr>
          <p:cNvPr id="156" name="Google Shape;156;p15"/>
          <p:cNvPicPr preferRelativeResize="0"/>
          <p:nvPr/>
        </p:nvPicPr>
        <p:blipFill rotWithShape="1">
          <a:blip r:embed="rId3">
            <a:alphaModFix/>
          </a:blip>
          <a:srcRect/>
          <a:stretch/>
        </p:blipFill>
        <p:spPr>
          <a:xfrm>
            <a:off x="5845925" y="1519700"/>
            <a:ext cx="3104401" cy="29616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Nhược điểm của Exploratory testing</a:t>
            </a:r>
            <a:endParaRPr/>
          </a:p>
        </p:txBody>
      </p:sp>
      <p:sp>
        <p:nvSpPr>
          <p:cNvPr id="162" name="Google Shape;162;p16"/>
          <p:cNvSpPr txBox="1">
            <a:spLocks noGrp="1"/>
          </p:cNvSpPr>
          <p:nvPr>
            <p:ph type="body" idx="1"/>
          </p:nvPr>
        </p:nvSpPr>
        <p:spPr>
          <a:xfrm>
            <a:off x="311700" y="1443475"/>
            <a:ext cx="5863200" cy="309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800"/>
              </a:spcBef>
              <a:spcAft>
                <a:spcPts val="0"/>
              </a:spcAft>
              <a:buClr>
                <a:srgbClr val="222222"/>
              </a:buClr>
              <a:buSzPts val="1800"/>
              <a:buChar char="-"/>
            </a:pPr>
            <a:r>
              <a:rPr lang="en">
                <a:solidFill>
                  <a:srgbClr val="222222"/>
                </a:solidFill>
                <a:highlight>
                  <a:schemeClr val="lt1"/>
                </a:highlight>
              </a:rPr>
              <a:t>Kiểu kiểm thử này phụ thuộc hoàn toàn vào kỹ năng của tester.</a:t>
            </a:r>
            <a:endParaRPr>
              <a:solidFill>
                <a:srgbClr val="222222"/>
              </a:solidFill>
              <a:highlight>
                <a:schemeClr val="lt1"/>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chemeClr val="lt1"/>
                </a:highlight>
              </a:rPr>
              <a:t>Bị giới hạn bởi miền hiểu biết của tester.</a:t>
            </a:r>
            <a:endParaRPr>
              <a:solidFill>
                <a:srgbClr val="222222"/>
              </a:solidFill>
              <a:highlight>
                <a:schemeClr val="lt1"/>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chemeClr val="lt1"/>
                </a:highlight>
              </a:rPr>
              <a:t>Không phù hợp với thời gian làm việc lâu.</a:t>
            </a:r>
            <a:endParaRPr>
              <a:solidFill>
                <a:srgbClr val="222222"/>
              </a:solidFill>
              <a:highlight>
                <a:schemeClr val="lt1"/>
              </a:highlight>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pic>
        <p:nvPicPr>
          <p:cNvPr id="163" name="Google Shape;163;p16"/>
          <p:cNvPicPr preferRelativeResize="0"/>
          <p:nvPr/>
        </p:nvPicPr>
        <p:blipFill rotWithShape="1">
          <a:blip r:embed="rId3">
            <a:alphaModFix/>
          </a:blip>
          <a:srcRect/>
          <a:stretch/>
        </p:blipFill>
        <p:spPr>
          <a:xfrm>
            <a:off x="6272275" y="1560950"/>
            <a:ext cx="2664299" cy="25449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Agile Exploratory testing</a:t>
            </a:r>
            <a:endParaRPr/>
          </a:p>
        </p:txBody>
      </p:sp>
      <p:sp>
        <p:nvSpPr>
          <p:cNvPr id="169" name="Google Shape;169;p17"/>
          <p:cNvSpPr txBox="1">
            <a:spLocks noGrp="1"/>
          </p:cNvSpPr>
          <p:nvPr>
            <p:ph type="body" idx="1"/>
          </p:nvPr>
        </p:nvSpPr>
        <p:spPr>
          <a:xfrm>
            <a:off x="311700" y="1443475"/>
            <a:ext cx="8265000" cy="30999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pic>
        <p:nvPicPr>
          <p:cNvPr id="170" name="Google Shape;170;p17"/>
          <p:cNvPicPr preferRelativeResize="0"/>
          <p:nvPr/>
        </p:nvPicPr>
        <p:blipFill rotWithShape="1">
          <a:blip r:embed="rId3">
            <a:alphaModFix/>
          </a:blip>
          <a:srcRect/>
          <a:stretch/>
        </p:blipFill>
        <p:spPr>
          <a:xfrm>
            <a:off x="1185100" y="1443475"/>
            <a:ext cx="6814325" cy="3257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Agile Exploratory testing</a:t>
            </a:r>
            <a:endParaRPr/>
          </a:p>
        </p:txBody>
      </p:sp>
      <p:sp>
        <p:nvSpPr>
          <p:cNvPr id="176" name="Google Shape;176;p18"/>
          <p:cNvSpPr txBox="1">
            <a:spLocks noGrp="1"/>
          </p:cNvSpPr>
          <p:nvPr>
            <p:ph type="body" idx="1"/>
          </p:nvPr>
        </p:nvSpPr>
        <p:spPr>
          <a:xfrm>
            <a:off x="311700" y="1443475"/>
            <a:ext cx="8265000" cy="309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800"/>
              </a:spcBef>
              <a:spcAft>
                <a:spcPts val="0"/>
              </a:spcAft>
              <a:buClr>
                <a:srgbClr val="222222"/>
              </a:buClr>
              <a:buSzPts val="1800"/>
              <a:buChar char="-"/>
            </a:pPr>
            <a:r>
              <a:rPr lang="en">
                <a:solidFill>
                  <a:srgbClr val="222222"/>
                </a:solidFill>
                <a:highlight>
                  <a:schemeClr val="lt1"/>
                </a:highlight>
              </a:rPr>
              <a:t>Cung cấp feedback cho developers sớm nhất có thể</a:t>
            </a:r>
            <a:endParaRPr>
              <a:solidFill>
                <a:srgbClr val="222222"/>
              </a:solidFill>
              <a:highlight>
                <a:schemeClr val="lt1"/>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chemeClr val="lt1"/>
                </a:highlight>
              </a:rPr>
              <a:t>Mở rộng vùng tìm kiếm của các bugs</a:t>
            </a:r>
            <a:endParaRPr>
              <a:solidFill>
                <a:srgbClr val="222222"/>
              </a:solidFill>
              <a:highlight>
                <a:schemeClr val="lt1"/>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chemeClr val="lt1"/>
                </a:highlight>
              </a:rPr>
              <a:t>Developer, BA, tester có thể thực hiện ET và vì không có scripts, nên mỗi trường hợp mang đến một quan điểm khác nhau.</a:t>
            </a:r>
            <a:endParaRPr>
              <a:solidFill>
                <a:srgbClr val="222222"/>
              </a:solidFill>
              <a:highlight>
                <a:schemeClr val="lt1"/>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chemeClr val="lt1"/>
                </a:highlight>
              </a:rPr>
              <a:t>Trong trường hợp có test lặp, Automation có thể giải quyết việc test lặp, còn ET sẽ test các tính năng mới.</a:t>
            </a:r>
            <a:endParaRPr>
              <a:solidFill>
                <a:srgbClr val="222222"/>
              </a:solidFill>
              <a:highlight>
                <a:schemeClr val="lt1"/>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chemeClr val="lt1"/>
                </a:highlight>
              </a:rPr>
              <a:t>Trường hợp req không ổn định, ET có thể test req mới trong thời gian giới hạn.</a:t>
            </a:r>
            <a:endParaRPr>
              <a:solidFill>
                <a:srgbClr val="222222"/>
              </a:solidFill>
              <a:highlight>
                <a:schemeClr val="lt1"/>
              </a:highlight>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Suy nghĩ vượt ra ngoài ranh giới truyền thống trong ET</a:t>
            </a:r>
            <a:endParaRPr/>
          </a:p>
        </p:txBody>
      </p:sp>
      <p:sp>
        <p:nvSpPr>
          <p:cNvPr id="182" name="Google Shape;182;p19"/>
          <p:cNvSpPr txBox="1">
            <a:spLocks noGrp="1"/>
          </p:cNvSpPr>
          <p:nvPr>
            <p:ph type="body" idx="1"/>
          </p:nvPr>
        </p:nvSpPr>
        <p:spPr>
          <a:xfrm>
            <a:off x="1131275" y="1529150"/>
            <a:ext cx="7255200" cy="309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SzPts val="1800"/>
              <a:buNone/>
            </a:pPr>
            <a:endParaRPr>
              <a:solidFill>
                <a:srgbClr val="222222"/>
              </a:solidFill>
            </a:endParaRPr>
          </a:p>
          <a:p>
            <a:pPr marL="4572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pic>
        <p:nvPicPr>
          <p:cNvPr id="183" name="Google Shape;183;p19"/>
          <p:cNvPicPr preferRelativeResize="0"/>
          <p:nvPr/>
        </p:nvPicPr>
        <p:blipFill rotWithShape="1">
          <a:blip r:embed="rId3">
            <a:alphaModFix/>
          </a:blip>
          <a:srcRect/>
          <a:stretch/>
        </p:blipFill>
        <p:spPr>
          <a:xfrm>
            <a:off x="1131275" y="1386027"/>
            <a:ext cx="7119451" cy="3425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Agenda</a:t>
            </a:r>
            <a:endParaRPr/>
          </a:p>
        </p:txBody>
      </p:sp>
      <p:sp>
        <p:nvSpPr>
          <p:cNvPr id="69" name="Google Shape;69;p2"/>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AutoNum type="arabicPeriod"/>
            </a:pPr>
            <a:r>
              <a:rPr lang="en"/>
              <a:t>Exploratory testing (ET) là gì?</a:t>
            </a:r>
            <a:endParaRPr/>
          </a:p>
          <a:p>
            <a:pPr marL="457200" lvl="0" indent="-342900" algn="l" rtl="0">
              <a:lnSpc>
                <a:spcPct val="115000"/>
              </a:lnSpc>
              <a:spcBef>
                <a:spcPts val="0"/>
              </a:spcBef>
              <a:spcAft>
                <a:spcPts val="0"/>
              </a:spcAft>
              <a:buSzPts val="1800"/>
              <a:buAutoNum type="arabicPeriod"/>
            </a:pPr>
            <a:r>
              <a:rPr lang="en"/>
              <a:t>Sự khác nhau giữa test theo kịch bản và ET</a:t>
            </a:r>
            <a:endParaRPr/>
          </a:p>
          <a:p>
            <a:pPr marL="457200" lvl="0" indent="-342900" algn="l" rtl="0">
              <a:lnSpc>
                <a:spcPct val="115000"/>
              </a:lnSpc>
              <a:spcBef>
                <a:spcPts val="0"/>
              </a:spcBef>
              <a:spcAft>
                <a:spcPts val="0"/>
              </a:spcAft>
              <a:buSzPts val="1800"/>
              <a:buAutoNum type="arabicPeriod"/>
            </a:pPr>
            <a:r>
              <a:rPr lang="en"/>
              <a:t>Cách làm ET?</a:t>
            </a:r>
            <a:endParaRPr/>
          </a:p>
          <a:p>
            <a:pPr marL="457200" lvl="0" indent="-342900" algn="l" rtl="0">
              <a:lnSpc>
                <a:spcPct val="115000"/>
              </a:lnSpc>
              <a:spcBef>
                <a:spcPts val="0"/>
              </a:spcBef>
              <a:spcAft>
                <a:spcPts val="0"/>
              </a:spcAft>
              <a:buSzPts val="1800"/>
              <a:buAutoNum type="arabicPeriod"/>
            </a:pPr>
            <a:r>
              <a:rPr lang="en"/>
              <a:t>Kỹ thuật thực hiện ET</a:t>
            </a:r>
            <a:endParaRPr/>
          </a:p>
          <a:p>
            <a:pPr marL="457200" lvl="0" indent="-342900" algn="l" rtl="0">
              <a:lnSpc>
                <a:spcPct val="115000"/>
              </a:lnSpc>
              <a:spcBef>
                <a:spcPts val="0"/>
              </a:spcBef>
              <a:spcAft>
                <a:spcPts val="0"/>
              </a:spcAft>
              <a:buSzPts val="1800"/>
              <a:buAutoNum type="arabicPeriod"/>
            </a:pPr>
            <a:r>
              <a:rPr lang="en"/>
              <a:t>Ưu, nhược điểm của Exploratory testing</a:t>
            </a:r>
            <a:endParaRPr/>
          </a:p>
          <a:p>
            <a:pPr marL="457200" lvl="0" indent="-342900" algn="l" rtl="0">
              <a:lnSpc>
                <a:spcPct val="115000"/>
              </a:lnSpc>
              <a:spcBef>
                <a:spcPts val="0"/>
              </a:spcBef>
              <a:spcAft>
                <a:spcPts val="0"/>
              </a:spcAft>
              <a:buSzPts val="1800"/>
              <a:buAutoNum type="arabicPeriod"/>
            </a:pPr>
            <a:r>
              <a:rPr lang="en"/>
              <a:t>Agile Exploratory testing</a:t>
            </a:r>
            <a:endParaRPr/>
          </a:p>
          <a:p>
            <a:pPr marL="457200" lvl="0" indent="-342900" algn="l" rtl="0">
              <a:lnSpc>
                <a:spcPct val="115000"/>
              </a:lnSpc>
              <a:spcBef>
                <a:spcPts val="0"/>
              </a:spcBef>
              <a:spcAft>
                <a:spcPts val="0"/>
              </a:spcAft>
              <a:buSzPts val="1800"/>
              <a:buAutoNum type="arabicPeriod"/>
            </a:pPr>
            <a:r>
              <a:rPr lang="en"/>
              <a:t>Làm sao để vượt ra khỏi ranh giới truyền thống khi thực hiện ET?</a:t>
            </a:r>
            <a:endParaRPr/>
          </a:p>
          <a:p>
            <a:pPr marL="457200" lvl="0" indent="0" algn="l" rtl="0">
              <a:lnSpc>
                <a:spcPct val="115000"/>
              </a:lnSpc>
              <a:spcBef>
                <a:spcPts val="1600"/>
              </a:spcBef>
              <a:spcAft>
                <a:spcPts val="1600"/>
              </a:spcAft>
              <a:buSzPts val="1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Suy nghĩ vượt ra ngoài ranh giới truyền thống trong ET</a:t>
            </a:r>
            <a:endParaRPr/>
          </a:p>
        </p:txBody>
      </p:sp>
      <p:sp>
        <p:nvSpPr>
          <p:cNvPr id="189" name="Google Shape;189;p20"/>
          <p:cNvSpPr txBox="1">
            <a:spLocks noGrp="1"/>
          </p:cNvSpPr>
          <p:nvPr>
            <p:ph type="body" idx="1"/>
          </p:nvPr>
        </p:nvSpPr>
        <p:spPr>
          <a:xfrm>
            <a:off x="311700" y="1468825"/>
            <a:ext cx="5549400" cy="3099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1800"/>
              </a:spcBef>
              <a:spcAft>
                <a:spcPts val="0"/>
              </a:spcAft>
              <a:buClr>
                <a:srgbClr val="222222"/>
              </a:buClr>
              <a:buSzPts val="1800"/>
              <a:buAutoNum type="arabicPeriod"/>
            </a:pPr>
            <a:r>
              <a:rPr lang="en" b="1">
                <a:solidFill>
                  <a:srgbClr val="222222"/>
                </a:solidFill>
              </a:rPr>
              <a:t>Hiểu khách hàng/người dùng cuối</a:t>
            </a:r>
            <a:endParaRPr b="1">
              <a:solidFill>
                <a:srgbClr val="222222"/>
              </a:solidFil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Là người kiểm thử hệ thống phần mềm, bạn phải hiểu mục đích sử dụng của phần mềm chứ không phải là đối tượng (object) hay là khía cạnh (aspect).</a:t>
            </a:r>
            <a:endParaRPr>
              <a:solidFill>
                <a:srgbClr val="222222"/>
              </a:solidFill>
            </a:endParaRPr>
          </a:p>
          <a:p>
            <a:pPr marL="4572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pic>
        <p:nvPicPr>
          <p:cNvPr id="190" name="Google Shape;190;p20"/>
          <p:cNvPicPr preferRelativeResize="0"/>
          <p:nvPr/>
        </p:nvPicPr>
        <p:blipFill rotWithShape="1">
          <a:blip r:embed="rId3">
            <a:alphaModFix/>
          </a:blip>
          <a:srcRect/>
          <a:stretch/>
        </p:blipFill>
        <p:spPr>
          <a:xfrm>
            <a:off x="5973650" y="1933075"/>
            <a:ext cx="2978099" cy="1955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Suy nghĩ vượt ra ngoài ranh giới truyền thống trong ET</a:t>
            </a:r>
            <a:endParaRPr/>
          </a:p>
        </p:txBody>
      </p:sp>
      <p:sp>
        <p:nvSpPr>
          <p:cNvPr id="196" name="Google Shape;196;p21"/>
          <p:cNvSpPr txBox="1">
            <a:spLocks noGrp="1"/>
          </p:cNvSpPr>
          <p:nvPr>
            <p:ph type="body" idx="1"/>
          </p:nvPr>
        </p:nvSpPr>
        <p:spPr>
          <a:xfrm>
            <a:off x="361050" y="1443150"/>
            <a:ext cx="8176200" cy="31701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1800"/>
              </a:spcBef>
              <a:spcAft>
                <a:spcPts val="0"/>
              </a:spcAft>
              <a:buClr>
                <a:srgbClr val="222222"/>
              </a:buClr>
              <a:buSzPts val="1800"/>
              <a:buAutoNum type="arabicPeriod"/>
            </a:pPr>
            <a:r>
              <a:rPr lang="en" b="1">
                <a:solidFill>
                  <a:srgbClr val="222222"/>
                </a:solidFill>
              </a:rPr>
              <a:t>Hiểu khách hàng/người dùng cuối</a:t>
            </a:r>
            <a:endParaRPr b="1">
              <a:solidFill>
                <a:srgbClr val="222222"/>
              </a:solidFil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Ví dụ:</a:t>
            </a:r>
            <a:endParaRPr>
              <a:solidFill>
                <a:srgbClr val="222222"/>
              </a:solidFill>
            </a:endParaRPr>
          </a:p>
          <a:p>
            <a:pPr marL="914400" marR="0" lvl="1" indent="-317500" algn="l" rtl="0">
              <a:lnSpc>
                <a:spcPct val="115000"/>
              </a:lnSpc>
              <a:spcBef>
                <a:spcPts val="0"/>
              </a:spcBef>
              <a:spcAft>
                <a:spcPts val="0"/>
              </a:spcAft>
              <a:buClr>
                <a:srgbClr val="222222"/>
              </a:buClr>
              <a:buSzPts val="1400"/>
              <a:buChar char="➢"/>
            </a:pPr>
            <a:r>
              <a:rPr lang="en">
                <a:solidFill>
                  <a:srgbClr val="222222"/>
                </a:solidFill>
              </a:rPr>
              <a:t>Kéo không chỉ giới hạn để cắt giấy. Cắt là mục đích sử dụng, không chỉ là giấy (object).</a:t>
            </a:r>
            <a:endParaRPr>
              <a:solidFill>
                <a:srgbClr val="222222"/>
              </a:solidFill>
            </a:endParaRPr>
          </a:p>
          <a:p>
            <a:pPr marL="914400" marR="0" lvl="1" indent="-317500" algn="l" rtl="0">
              <a:lnSpc>
                <a:spcPct val="115000"/>
              </a:lnSpc>
              <a:spcBef>
                <a:spcPts val="0"/>
              </a:spcBef>
              <a:spcAft>
                <a:spcPts val="0"/>
              </a:spcAft>
              <a:buClr>
                <a:srgbClr val="222222"/>
              </a:buClr>
              <a:buSzPts val="1400"/>
              <a:buChar char="➢"/>
            </a:pPr>
            <a:r>
              <a:rPr lang="en">
                <a:solidFill>
                  <a:srgbClr val="222222"/>
                </a:solidFill>
              </a:rPr>
              <a:t>Cell phone không chỉ có mục đích là gọi, nhưng “có thể gọi” luôn là mục đích cơ bản.</a:t>
            </a:r>
            <a:endParaRPr>
              <a:solidFill>
                <a:srgbClr val="222222"/>
              </a:solidFill>
            </a:endParaRPr>
          </a:p>
          <a:p>
            <a:pPr marL="914400" marR="0" lvl="1" indent="-317500" algn="l" rtl="0">
              <a:lnSpc>
                <a:spcPct val="115000"/>
              </a:lnSpc>
              <a:spcBef>
                <a:spcPts val="0"/>
              </a:spcBef>
              <a:spcAft>
                <a:spcPts val="0"/>
              </a:spcAft>
              <a:buClr>
                <a:srgbClr val="222222"/>
              </a:buClr>
              <a:buSzPts val="1400"/>
              <a:buChar char="➢"/>
            </a:pPr>
            <a:r>
              <a:rPr lang="en">
                <a:solidFill>
                  <a:srgbClr val="222222"/>
                </a:solidFill>
              </a:rPr>
              <a:t>Hộp được dùng để chứa đồ, nhưng độ an toàn của các vật liệu đựng trong hộp cũng quan trọng không kém</a:t>
            </a:r>
            <a:endParaRPr>
              <a:solidFill>
                <a:srgbClr val="222222"/>
              </a:solidFill>
            </a:endParaRPr>
          </a:p>
          <a:p>
            <a:pPr marL="914400" marR="0" lvl="1" indent="-317500" algn="l" rtl="0">
              <a:lnSpc>
                <a:spcPct val="115000"/>
              </a:lnSpc>
              <a:spcBef>
                <a:spcPts val="0"/>
              </a:spcBef>
              <a:spcAft>
                <a:spcPts val="0"/>
              </a:spcAft>
              <a:buClr>
                <a:srgbClr val="222222"/>
              </a:buClr>
              <a:buSzPts val="1400"/>
              <a:buChar char="➢"/>
            </a:pPr>
            <a:r>
              <a:rPr lang="en">
                <a:solidFill>
                  <a:srgbClr val="222222"/>
                </a:solidFill>
              </a:rPr>
              <a:t>→ Hiểu khách hàng và mong muốn của họ là nền tảng của Exploratory testing</a:t>
            </a:r>
            <a:endParaRPr>
              <a:solidFill>
                <a:srgbClr val="222222"/>
              </a:solidFill>
            </a:endParaRPr>
          </a:p>
          <a:p>
            <a:pPr marL="4572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Suy nghĩ vượt ra ngoài ranh giới truyền thống trong ET</a:t>
            </a:r>
            <a:endParaRPr/>
          </a:p>
        </p:txBody>
      </p:sp>
      <p:sp>
        <p:nvSpPr>
          <p:cNvPr id="202" name="Google Shape;202;p22"/>
          <p:cNvSpPr txBox="1">
            <a:spLocks noGrp="1"/>
          </p:cNvSpPr>
          <p:nvPr>
            <p:ph type="body" idx="1"/>
          </p:nvPr>
        </p:nvSpPr>
        <p:spPr>
          <a:xfrm>
            <a:off x="311700" y="1468825"/>
            <a:ext cx="8176200" cy="309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SzPts val="1800"/>
              <a:buNone/>
            </a:pPr>
            <a:r>
              <a:rPr lang="en" b="1">
                <a:solidFill>
                  <a:srgbClr val="222222"/>
                </a:solidFill>
              </a:rPr>
              <a:t>2. Mind set</a:t>
            </a:r>
            <a:endParaRPr b="1">
              <a:solidFill>
                <a:srgbClr val="222222"/>
              </a:solidFill>
            </a:endParaRPr>
          </a:p>
          <a:p>
            <a:pPr marL="457200" marR="0" lvl="0" indent="-342900" algn="l" rtl="0">
              <a:lnSpc>
                <a:spcPct val="115000"/>
              </a:lnSpc>
              <a:spcBef>
                <a:spcPts val="1800"/>
              </a:spcBef>
              <a:spcAft>
                <a:spcPts val="0"/>
              </a:spcAft>
              <a:buClr>
                <a:srgbClr val="222222"/>
              </a:buClr>
              <a:buSzPts val="1800"/>
              <a:buChar char="-"/>
            </a:pPr>
            <a:r>
              <a:rPr lang="en">
                <a:solidFill>
                  <a:srgbClr val="222222"/>
                </a:solidFill>
              </a:rPr>
              <a:t>Hãy mở suy nghĩ của bạn, và không có bất cứ kỳ vọng nào khi bạn bắt đầu ET.</a:t>
            </a:r>
            <a:endParaRPr>
              <a:solidFill>
                <a:srgbClr val="222222"/>
              </a:solidFil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Luôn nhớ rằng: Hệ thống không chỉ làm những thứ nó cần phải làm, mà nó không nên làm những thứ không được làm.</a:t>
            </a:r>
            <a:endParaRPr>
              <a:solidFill>
                <a:srgbClr val="222222"/>
              </a:solidFil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Hãy luôn gây ra lỗi cho phần mềm, bởi vì đó là những điều end user sẽ làm.</a:t>
            </a:r>
            <a:endParaRPr>
              <a:solidFill>
                <a:srgbClr val="222222"/>
              </a:solidFill>
            </a:endParaRPr>
          </a:p>
          <a:p>
            <a:pPr marL="4572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Suy nghĩ vượt ra ngoài ranh giới truyền thống trong ET</a:t>
            </a:r>
            <a:endParaRPr/>
          </a:p>
        </p:txBody>
      </p:sp>
      <p:sp>
        <p:nvSpPr>
          <p:cNvPr id="208" name="Google Shape;208;p23"/>
          <p:cNvSpPr txBox="1">
            <a:spLocks noGrp="1"/>
          </p:cNvSpPr>
          <p:nvPr>
            <p:ph type="body" idx="1"/>
          </p:nvPr>
        </p:nvSpPr>
        <p:spPr>
          <a:xfrm>
            <a:off x="311700" y="1468825"/>
            <a:ext cx="8176200" cy="309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SzPts val="1800"/>
              <a:buNone/>
            </a:pPr>
            <a:r>
              <a:rPr lang="en" b="1">
                <a:solidFill>
                  <a:srgbClr val="222222"/>
                </a:solidFill>
              </a:rPr>
              <a:t>3. Biết rõ đối thủ cạnh tranh</a:t>
            </a:r>
            <a:endParaRPr b="1">
              <a:solidFill>
                <a:srgbClr val="222222"/>
              </a:solidFill>
            </a:endParaRPr>
          </a:p>
          <a:p>
            <a:pPr marL="457200" marR="0" lvl="0" indent="-342900" algn="l" rtl="0">
              <a:lnSpc>
                <a:spcPct val="115000"/>
              </a:lnSpc>
              <a:spcBef>
                <a:spcPts val="1800"/>
              </a:spcBef>
              <a:spcAft>
                <a:spcPts val="0"/>
              </a:spcAft>
              <a:buClr>
                <a:srgbClr val="222222"/>
              </a:buClr>
              <a:buSzPts val="1800"/>
              <a:buChar char="-"/>
            </a:pPr>
            <a:r>
              <a:rPr lang="en">
                <a:solidFill>
                  <a:srgbClr val="222222"/>
                </a:solidFill>
              </a:rPr>
              <a:t>Mọi người đều muốn nhận được thêm so với những gì mà họ bỏ ra. Khách hàng luôn muốn được nghe những gợi ý có giá trị, chủ yếu là những gợi ý so sánh để làm sản phẩm tốt hơn, hoặc bán được trên thị trường.</a:t>
            </a:r>
            <a:endParaRPr>
              <a:solidFill>
                <a:srgbClr val="222222"/>
              </a:solidFill>
            </a:endParaRPr>
          </a:p>
          <a:p>
            <a:pPr marL="457200" marR="0" lvl="0" indent="0" algn="l" rtl="0">
              <a:lnSpc>
                <a:spcPct val="115000"/>
              </a:lnSpc>
              <a:spcBef>
                <a:spcPts val="1800"/>
              </a:spcBef>
              <a:spcAft>
                <a:spcPts val="0"/>
              </a:spcAft>
              <a:buSzPts val="1800"/>
              <a:buNone/>
            </a:pPr>
            <a:endParaRPr>
              <a:solidFill>
                <a:srgbClr val="222222"/>
              </a:solidFill>
            </a:endParaRPr>
          </a:p>
          <a:p>
            <a:pPr marL="4572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4"/>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Kết luận</a:t>
            </a:r>
            <a:endParaRPr/>
          </a:p>
        </p:txBody>
      </p:sp>
      <p:sp>
        <p:nvSpPr>
          <p:cNvPr id="214" name="Google Shape;214;p24"/>
          <p:cNvSpPr txBox="1">
            <a:spLocks noGrp="1"/>
          </p:cNvSpPr>
          <p:nvPr>
            <p:ph type="body" idx="1"/>
          </p:nvPr>
        </p:nvSpPr>
        <p:spPr>
          <a:xfrm>
            <a:off x="311700" y="1381950"/>
            <a:ext cx="8176200" cy="34488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15000"/>
              </a:lnSpc>
              <a:spcBef>
                <a:spcPts val="1800"/>
              </a:spcBef>
              <a:spcAft>
                <a:spcPts val="0"/>
              </a:spcAft>
              <a:buClr>
                <a:srgbClr val="222222"/>
              </a:buClr>
              <a:buSzPts val="1800"/>
              <a:buChar char="-"/>
            </a:pPr>
            <a:r>
              <a:rPr lang="en">
                <a:solidFill>
                  <a:srgbClr val="222222"/>
                </a:solidFill>
              </a:rPr>
              <a:t>ET không phải là một cách tiếp cận dễ dàng, nhưng là một cách tiếp cận đầy sức mạnh (powerful).</a:t>
            </a:r>
            <a:endParaRPr>
              <a:solidFill>
                <a:srgbClr val="222222"/>
              </a:solidFil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ET giúp tester suy nghĩ ra ngoài khuôn khổ thông thường, đưa ra các trường hợp kiểm thử thực tế để tìm ra bug.</a:t>
            </a:r>
            <a:endParaRPr>
              <a:solidFill>
                <a:srgbClr val="222222"/>
              </a:solidFil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Thành công của ET phụ thuộc vào nhiều yếu tố vô hình như: kinh nghiệm của tester, khả năng tạo case hiệu quả, kinh nghiệm và cảm giác.</a:t>
            </a:r>
            <a:endParaRPr>
              <a:solidFill>
                <a:srgbClr val="222222"/>
              </a:solidFil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Rất cần sự duy trì giữa kiểm thử scripted và kiểm thử ET.</a:t>
            </a:r>
            <a:endParaRPr>
              <a:solidFill>
                <a:srgbClr val="222222"/>
              </a:solidFill>
            </a:endParaRPr>
          </a:p>
          <a:p>
            <a:pPr marL="457200" marR="0" lvl="0" indent="0" algn="l" rtl="0">
              <a:lnSpc>
                <a:spcPct val="115000"/>
              </a:lnSpc>
              <a:spcBef>
                <a:spcPts val="1800"/>
              </a:spcBef>
              <a:spcAft>
                <a:spcPts val="0"/>
              </a:spcAft>
              <a:buSzPts val="1800"/>
              <a:buNone/>
            </a:pPr>
            <a:endParaRPr>
              <a:solidFill>
                <a:srgbClr val="222222"/>
              </a:solidFill>
            </a:endParaRPr>
          </a:p>
          <a:p>
            <a:pPr marL="4572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4572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References</a:t>
            </a:r>
            <a:endParaRPr/>
          </a:p>
        </p:txBody>
      </p:sp>
      <p:sp>
        <p:nvSpPr>
          <p:cNvPr id="220" name="Google Shape;220;p25"/>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AutoNum type="arabicPeriod"/>
            </a:pPr>
            <a:r>
              <a:rPr lang="en" sz="1100" u="sng">
                <a:solidFill>
                  <a:schemeClr val="hlink"/>
                </a:solidFill>
                <a:latin typeface="Arial"/>
                <a:ea typeface="Arial"/>
                <a:cs typeface="Arial"/>
                <a:sym typeface="Arial"/>
                <a:hlinkClick r:id="rId3"/>
              </a:rPr>
              <a:t>https://viblo.asia/p/exploratory-testing-va-ad-hoc-testing-ZDEeLdxzeJb</a:t>
            </a:r>
            <a:endParaRPr/>
          </a:p>
          <a:p>
            <a:pPr marL="457200" lvl="0" indent="-342900" algn="l" rtl="0">
              <a:lnSpc>
                <a:spcPct val="115000"/>
              </a:lnSpc>
              <a:spcBef>
                <a:spcPts val="0"/>
              </a:spcBef>
              <a:spcAft>
                <a:spcPts val="0"/>
              </a:spcAft>
              <a:buSzPts val="1800"/>
              <a:buAutoNum type="arabicPeriod"/>
            </a:pPr>
            <a:r>
              <a:rPr lang="en" sz="1100" u="sng">
                <a:solidFill>
                  <a:schemeClr val="hlink"/>
                </a:solidFill>
                <a:latin typeface="Arial"/>
                <a:ea typeface="Arial"/>
                <a:cs typeface="Arial"/>
                <a:sym typeface="Arial"/>
                <a:hlinkClick r:id="rId4"/>
              </a:rPr>
              <a:t>https://www.utest.com/courses/bugs/what-is-functional-testing</a:t>
            </a:r>
            <a:endParaRPr/>
          </a:p>
          <a:p>
            <a:pPr marL="457200" lvl="0" indent="-342900" algn="l" rtl="0">
              <a:lnSpc>
                <a:spcPct val="115000"/>
              </a:lnSpc>
              <a:spcBef>
                <a:spcPts val="0"/>
              </a:spcBef>
              <a:spcAft>
                <a:spcPts val="0"/>
              </a:spcAft>
              <a:buSzPts val="1800"/>
              <a:buAutoNum type="arabicPeriod"/>
            </a:pPr>
            <a:r>
              <a:rPr lang="en" sz="1100" u="sng">
                <a:solidFill>
                  <a:schemeClr val="hlink"/>
                </a:solidFill>
                <a:latin typeface="Arial"/>
                <a:ea typeface="Arial"/>
                <a:cs typeface="Arial"/>
                <a:sym typeface="Arial"/>
                <a:hlinkClick r:id="rId5"/>
              </a:rPr>
              <a:t>https://www.guru99.com/exploratory-testing.html</a:t>
            </a:r>
            <a:endParaRPr/>
          </a:p>
          <a:p>
            <a:pPr marL="457200" lvl="0" indent="-342900" algn="l" rtl="0">
              <a:lnSpc>
                <a:spcPct val="115000"/>
              </a:lnSpc>
              <a:spcBef>
                <a:spcPts val="0"/>
              </a:spcBef>
              <a:spcAft>
                <a:spcPts val="0"/>
              </a:spcAft>
              <a:buSzPts val="1800"/>
              <a:buAutoNum type="arabicPeriod"/>
            </a:pPr>
            <a:r>
              <a:rPr lang="en" sz="1100" u="sng">
                <a:solidFill>
                  <a:schemeClr val="hlink"/>
                </a:solidFill>
                <a:latin typeface="Arial"/>
                <a:ea typeface="Arial"/>
                <a:cs typeface="Arial"/>
                <a:sym typeface="Arial"/>
                <a:hlinkClick r:id="rId6"/>
              </a:rPr>
              <a:t>https://dojo.ministryoftesting.com/dojo/lessons/three-digestible-diagrams-to-describe-exploratory-testing</a:t>
            </a:r>
            <a:endParaRPr/>
          </a:p>
          <a:p>
            <a:pPr marL="457200" lvl="0" indent="-342900" algn="l" rtl="0">
              <a:lnSpc>
                <a:spcPct val="115000"/>
              </a:lnSpc>
              <a:spcBef>
                <a:spcPts val="0"/>
              </a:spcBef>
              <a:spcAft>
                <a:spcPts val="0"/>
              </a:spcAft>
              <a:buSzPts val="1800"/>
              <a:buAutoNum type="arabicPeriod"/>
            </a:pPr>
            <a:r>
              <a:rPr lang="en" sz="1100" u="sng">
                <a:solidFill>
                  <a:schemeClr val="hlink"/>
                </a:solidFill>
                <a:latin typeface="Arial"/>
                <a:ea typeface="Arial"/>
                <a:cs typeface="Arial"/>
                <a:sym typeface="Arial"/>
                <a:hlinkClick r:id="rId7"/>
              </a:rPr>
              <a:t>https://www.softwaretestinghelp.com/what-is-exploratory-testing/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3"/>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Exploratory testing là gì?</a:t>
            </a:r>
            <a:endParaRPr/>
          </a:p>
        </p:txBody>
      </p:sp>
      <p:sp>
        <p:nvSpPr>
          <p:cNvPr id="75" name="Google Shape;75;p3"/>
          <p:cNvSpPr txBox="1">
            <a:spLocks noGrp="1"/>
          </p:cNvSpPr>
          <p:nvPr>
            <p:ph type="body" idx="1"/>
          </p:nvPr>
        </p:nvSpPr>
        <p:spPr>
          <a:xfrm>
            <a:off x="523500" y="1489000"/>
            <a:ext cx="5235300" cy="309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Là quá trình học, thiết kế test, thực hiện test, phân tích được thực hiện đồng thời.</a:t>
            </a:r>
            <a:endParaRPr/>
          </a:p>
          <a:p>
            <a:pPr marL="457200" lvl="0" indent="-342900" algn="l" rtl="0">
              <a:lnSpc>
                <a:spcPct val="115000"/>
              </a:lnSpc>
              <a:spcBef>
                <a:spcPts val="0"/>
              </a:spcBef>
              <a:spcAft>
                <a:spcPts val="0"/>
              </a:spcAft>
              <a:buSzPts val="1800"/>
              <a:buChar char="-"/>
            </a:pPr>
            <a:r>
              <a:rPr lang="en"/>
              <a:t>Testcase không được tạo trước, nhưng tester thực hiện kiểm tra hệ thống một cách nhanh chóng.</a:t>
            </a:r>
            <a:endParaRPr/>
          </a:p>
          <a:p>
            <a:pPr marL="457200" lvl="0" indent="0" algn="l" rtl="0">
              <a:lnSpc>
                <a:spcPct val="115000"/>
              </a:lnSpc>
              <a:spcBef>
                <a:spcPts val="1600"/>
              </a:spcBef>
              <a:spcAft>
                <a:spcPts val="1600"/>
              </a:spcAft>
              <a:buSzPts val="1800"/>
              <a:buNone/>
            </a:pPr>
            <a:endParaRPr/>
          </a:p>
        </p:txBody>
      </p:sp>
      <p:pic>
        <p:nvPicPr>
          <p:cNvPr id="76" name="Google Shape;76;p3"/>
          <p:cNvPicPr preferRelativeResize="0"/>
          <p:nvPr/>
        </p:nvPicPr>
        <p:blipFill rotWithShape="1">
          <a:blip r:embed="rId3">
            <a:alphaModFix/>
          </a:blip>
          <a:srcRect/>
          <a:stretch/>
        </p:blipFill>
        <p:spPr>
          <a:xfrm>
            <a:off x="5911200" y="1258400"/>
            <a:ext cx="3080400" cy="31986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Exploratory testing là gì?</a:t>
            </a:r>
            <a:endParaRPr/>
          </a:p>
        </p:txBody>
      </p:sp>
      <p:sp>
        <p:nvSpPr>
          <p:cNvPr id="82" name="Google Shape;82;p4"/>
          <p:cNvSpPr txBox="1">
            <a:spLocks noGrp="1"/>
          </p:cNvSpPr>
          <p:nvPr>
            <p:ph type="body" idx="1"/>
          </p:nvPr>
        </p:nvSpPr>
        <p:spPr>
          <a:xfrm>
            <a:off x="523500" y="1489000"/>
            <a:ext cx="5303400" cy="309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sz="1350">
              <a:solidFill>
                <a:srgbClr val="222222"/>
              </a:solidFill>
              <a:latin typeface="Arial"/>
              <a:ea typeface="Arial"/>
              <a:cs typeface="Arial"/>
              <a:sym typeface="Arial"/>
            </a:endParaRPr>
          </a:p>
          <a:p>
            <a:pPr marL="457200" lvl="0" indent="-342900" algn="l" rtl="0">
              <a:lnSpc>
                <a:spcPct val="115000"/>
              </a:lnSpc>
              <a:spcBef>
                <a:spcPts val="0"/>
              </a:spcBef>
              <a:spcAft>
                <a:spcPts val="0"/>
              </a:spcAft>
              <a:buClr>
                <a:srgbClr val="222222"/>
              </a:buClr>
              <a:buSzPts val="1800"/>
              <a:buChar char="-"/>
            </a:pPr>
            <a:r>
              <a:rPr lang="en">
                <a:solidFill>
                  <a:srgbClr val="222222"/>
                </a:solidFill>
              </a:rPr>
              <a:t>Scripted Test Execution thường là các hoạt động non-thinking, testers thực hiện test theo steps và so sánh kết quả thực tế với kết quả mong đợi. </a:t>
            </a:r>
            <a:endParaRPr>
              <a:solidFill>
                <a:srgbClr val="222222"/>
              </a:solidFill>
              <a:highlight>
                <a:srgbClr val="FFFFFF"/>
              </a:highlight>
            </a:endParaRPr>
          </a:p>
          <a:p>
            <a:pPr marL="457200" lvl="0" indent="-342900" algn="l" rtl="0">
              <a:lnSpc>
                <a:spcPct val="115000"/>
              </a:lnSpc>
              <a:spcBef>
                <a:spcPts val="0"/>
              </a:spcBef>
              <a:spcAft>
                <a:spcPts val="0"/>
              </a:spcAft>
              <a:buClr>
                <a:srgbClr val="222222"/>
              </a:buClr>
              <a:buSzPts val="1800"/>
              <a:buChar char="-"/>
            </a:pPr>
            <a:r>
              <a:rPr lang="en">
                <a:solidFill>
                  <a:srgbClr val="222222"/>
                </a:solidFill>
                <a:highlight>
                  <a:srgbClr val="FFFFFF"/>
                </a:highlight>
              </a:rPr>
              <a:t>ET là hoạt động Điều tra, khám phá và học tập. ET tập trung vào việc kiểm thử hệ thống như là một hoạt động “thinking activity”.</a:t>
            </a:r>
            <a:endParaRPr>
              <a:solidFill>
                <a:srgbClr val="222222"/>
              </a:solidFill>
              <a:highlight>
                <a:srgbClr val="FFFFFF"/>
              </a:highlight>
            </a:endParaRPr>
          </a:p>
          <a:p>
            <a:pPr marL="457200" lvl="0" indent="0" algn="l" rtl="0">
              <a:lnSpc>
                <a:spcPct val="115000"/>
              </a:lnSpc>
              <a:spcBef>
                <a:spcPts val="1600"/>
              </a:spcBef>
              <a:spcAft>
                <a:spcPts val="1600"/>
              </a:spcAft>
              <a:buSzPts val="1800"/>
              <a:buNone/>
            </a:pPr>
            <a:endParaRPr sz="1350">
              <a:solidFill>
                <a:srgbClr val="222222"/>
              </a:solidFill>
              <a:highlight>
                <a:srgbClr val="FFFFFF"/>
              </a:highlight>
              <a:latin typeface="Arial"/>
              <a:ea typeface="Arial"/>
              <a:cs typeface="Arial"/>
              <a:sym typeface="Arial"/>
            </a:endParaRPr>
          </a:p>
        </p:txBody>
      </p:sp>
      <p:pic>
        <p:nvPicPr>
          <p:cNvPr id="83" name="Google Shape;83;p4"/>
          <p:cNvPicPr preferRelativeResize="0"/>
          <p:nvPr/>
        </p:nvPicPr>
        <p:blipFill rotWithShape="1">
          <a:blip r:embed="rId3">
            <a:alphaModFix/>
          </a:blip>
          <a:srcRect/>
          <a:stretch/>
        </p:blipFill>
        <p:spPr>
          <a:xfrm>
            <a:off x="5911200" y="1789450"/>
            <a:ext cx="3080401" cy="2259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5"/>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Sự khác nhau giữa test theo kịch bản và ET</a:t>
            </a:r>
            <a:endParaRPr/>
          </a:p>
        </p:txBody>
      </p:sp>
      <p:sp>
        <p:nvSpPr>
          <p:cNvPr id="89" name="Google Shape;89;p5"/>
          <p:cNvSpPr txBox="1">
            <a:spLocks noGrp="1"/>
          </p:cNvSpPr>
          <p:nvPr>
            <p:ph type="body" idx="1"/>
          </p:nvPr>
        </p:nvSpPr>
        <p:spPr>
          <a:xfrm>
            <a:off x="568025" y="1489000"/>
            <a:ext cx="7767600" cy="30999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1600"/>
              </a:spcAft>
              <a:buSzPts val="1800"/>
              <a:buNone/>
            </a:pPr>
            <a:endParaRPr/>
          </a:p>
        </p:txBody>
      </p:sp>
      <p:pic>
        <p:nvPicPr>
          <p:cNvPr id="90" name="Google Shape;90;p5"/>
          <p:cNvPicPr preferRelativeResize="0"/>
          <p:nvPr/>
        </p:nvPicPr>
        <p:blipFill rotWithShape="1">
          <a:blip r:embed="rId3">
            <a:alphaModFix/>
          </a:blip>
          <a:srcRect/>
          <a:stretch/>
        </p:blipFill>
        <p:spPr>
          <a:xfrm>
            <a:off x="568025" y="1489000"/>
            <a:ext cx="7767599" cy="309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6"/>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Sự khác nhau giữa test theo kịch bản và ET</a:t>
            </a:r>
            <a:endParaRPr/>
          </a:p>
        </p:txBody>
      </p:sp>
      <p:graphicFrame>
        <p:nvGraphicFramePr>
          <p:cNvPr id="96" name="Google Shape;96;p6"/>
          <p:cNvGraphicFramePr/>
          <p:nvPr/>
        </p:nvGraphicFramePr>
        <p:xfrm>
          <a:off x="1080100" y="1405100"/>
          <a:ext cx="7678600" cy="3626910"/>
        </p:xfrm>
        <a:graphic>
          <a:graphicData uri="http://schemas.openxmlformats.org/drawingml/2006/table">
            <a:tbl>
              <a:tblPr>
                <a:noFill/>
                <a:tableStyleId>{D2069EE3-B442-49AB-BD08-C83AF8FC6EB9}</a:tableStyleId>
              </a:tblPr>
              <a:tblGrid>
                <a:gridCol w="3839300">
                  <a:extLst>
                    <a:ext uri="{9D8B030D-6E8A-4147-A177-3AD203B41FA5}">
                      <a16:colId xmlns:a16="http://schemas.microsoft.com/office/drawing/2014/main" val="20000"/>
                    </a:ext>
                  </a:extLst>
                </a:gridCol>
                <a:gridCol w="38393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t>Scripted testing</a:t>
                      </a:r>
                      <a:endParaRPr sz="1400" b="1" u="none" strike="noStrike" cap="none"/>
                    </a:p>
                  </a:txBody>
                  <a:tcPr marL="91425" marR="91425" marT="91425" marB="91425">
                    <a:solidFill>
                      <a:srgbClr val="93C47D"/>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 sz="1400" b="1" u="none" strike="noStrike" cap="none"/>
                        <a:t>Exploratory testing</a:t>
                      </a:r>
                      <a:endParaRPr sz="1400" b="1" u="none" strike="noStrike" cap="none"/>
                    </a:p>
                  </a:txBody>
                  <a:tcPr marL="91425" marR="91425" marT="91425" marB="91425">
                    <a:solidFill>
                      <a:srgbClr val="93C47D"/>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Được tạo ra từ yêu cầu của hệ thống</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Được tạo ra từ yêu cầu của hệ thống và việc khám phá trong suốt quá trình kiểm thử.</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Test case được xây dựng từ trước</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Test case được xây dựng trong quá trình kiểm thử</a:t>
                      </a:r>
                      <a:endParaRPr sz="14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Kiểm thử dựa trên yêu cầu của hệ thống</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Điều tra hệ thống</a:t>
                      </a:r>
                      <a:endParaRPr sz="14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Nhấn mạnh vào dự đoán và ra quyết định</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Nhấn mạnh vào tính thích hợp và sự hiểu biết</a:t>
                      </a:r>
                      <a:endParaRPr sz="14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Giống như một bài diễn văn - bạn đọc từ bản thảo</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Giống như một cuộc hội thoại - Nó hoàn toàn tự nhiên</a:t>
                      </a:r>
                      <a:endParaRPr sz="1400" u="none" strike="noStrike" cap="none"/>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Kịch bản test sẽ điều khiển việc thực hiện test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Suy nghĩ của người kiểm thử sẽ điều khiển việc thực hiện test.</a:t>
                      </a:r>
                      <a:endParaRPr sz="1400" u="none" strike="noStrike" cap="none"/>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7"/>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Exploratory testing</a:t>
            </a:r>
            <a:endParaRPr/>
          </a:p>
        </p:txBody>
      </p:sp>
      <p:sp>
        <p:nvSpPr>
          <p:cNvPr id="102" name="Google Shape;102;p7"/>
          <p:cNvSpPr txBox="1">
            <a:spLocks noGrp="1"/>
          </p:cNvSpPr>
          <p:nvPr>
            <p:ph type="body" idx="1"/>
          </p:nvPr>
        </p:nvSpPr>
        <p:spPr>
          <a:xfrm>
            <a:off x="311700" y="1468825"/>
            <a:ext cx="4527600" cy="309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800"/>
              </a:spcBef>
              <a:spcAft>
                <a:spcPts val="0"/>
              </a:spcAft>
              <a:buClr>
                <a:srgbClr val="222222"/>
              </a:buClr>
              <a:buSzPts val="1800"/>
              <a:buChar char="-"/>
            </a:pPr>
            <a:r>
              <a:rPr lang="en">
                <a:solidFill>
                  <a:srgbClr val="222222"/>
                </a:solidFill>
              </a:rPr>
              <a:t>Không phải là test một cách ngẫu nhiên (random)</a:t>
            </a:r>
            <a:r>
              <a:rPr lang="en">
                <a:solidFill>
                  <a:srgbClr val="222222"/>
                </a:solidFill>
                <a:latin typeface="Arial"/>
                <a:ea typeface="Arial"/>
                <a:cs typeface="Arial"/>
                <a:sym typeface="Arial"/>
              </a:rPr>
              <a:t> </a:t>
            </a:r>
            <a:endParaRPr>
              <a:solidFill>
                <a:srgbClr val="222222"/>
              </a:solidFill>
              <a:latin typeface="Arial"/>
              <a:ea typeface="Arial"/>
              <a:cs typeface="Arial"/>
              <a:sym typeface="Aria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Có cấu trúc và nghiêm ngặt</a:t>
            </a:r>
            <a:endParaRPr>
              <a:solidFill>
                <a:srgbClr val="222222"/>
              </a:solidFil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Cấu trúc này đến từ việc giới hạn, time box etc...</a:t>
            </a:r>
            <a:endParaRPr>
              <a:solidFill>
                <a:srgbClr val="222222"/>
              </a:solidFill>
            </a:endParaRPr>
          </a:p>
          <a:p>
            <a:pPr marL="457200" marR="0" lvl="0" indent="-342900" algn="l" rtl="0">
              <a:lnSpc>
                <a:spcPct val="115000"/>
              </a:lnSpc>
              <a:spcBef>
                <a:spcPts val="0"/>
              </a:spcBef>
              <a:spcAft>
                <a:spcPts val="0"/>
              </a:spcAft>
              <a:buClr>
                <a:srgbClr val="222222"/>
              </a:buClr>
              <a:buSzPts val="1800"/>
              <a:buChar char="-"/>
            </a:pPr>
            <a:r>
              <a:rPr lang="en">
                <a:solidFill>
                  <a:srgbClr val="222222"/>
                </a:solidFill>
              </a:rPr>
              <a:t>ET không phải là một phương pháp mà là một cách tiếp cận. </a:t>
            </a:r>
            <a:endParaRPr>
              <a:solidFill>
                <a:srgbClr val="222222"/>
              </a:solidFill>
            </a:endParaRPr>
          </a:p>
          <a:p>
            <a:pPr marL="0" lvl="0" indent="0" algn="l" rtl="0">
              <a:lnSpc>
                <a:spcPct val="115000"/>
              </a:lnSpc>
              <a:spcBef>
                <a:spcPts val="1800"/>
              </a:spcBef>
              <a:spcAft>
                <a:spcPts val="1600"/>
              </a:spcAft>
              <a:buSzPts val="1800"/>
              <a:buNone/>
            </a:pPr>
            <a:endParaRPr/>
          </a:p>
        </p:txBody>
      </p:sp>
      <p:pic>
        <p:nvPicPr>
          <p:cNvPr id="103" name="Google Shape;103;p7"/>
          <p:cNvPicPr preferRelativeResize="0"/>
          <p:nvPr/>
        </p:nvPicPr>
        <p:blipFill rotWithShape="1">
          <a:blip r:embed="rId3">
            <a:alphaModFix/>
          </a:blip>
          <a:srcRect/>
          <a:stretch/>
        </p:blipFill>
        <p:spPr>
          <a:xfrm>
            <a:off x="4839300" y="1051500"/>
            <a:ext cx="4152299" cy="3154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8"/>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Cách làm Exploratory testing</a:t>
            </a:r>
            <a:endParaRPr/>
          </a:p>
        </p:txBody>
      </p:sp>
      <p:sp>
        <p:nvSpPr>
          <p:cNvPr id="109" name="Google Shape;109;p8"/>
          <p:cNvSpPr txBox="1">
            <a:spLocks noGrp="1"/>
          </p:cNvSpPr>
          <p:nvPr>
            <p:ph type="body" idx="1"/>
          </p:nvPr>
        </p:nvSpPr>
        <p:spPr>
          <a:xfrm>
            <a:off x="311700" y="1468825"/>
            <a:ext cx="5119500" cy="3099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800"/>
              </a:spcBef>
              <a:spcAft>
                <a:spcPts val="0"/>
              </a:spcAft>
              <a:buClr>
                <a:srgbClr val="222222"/>
              </a:buClr>
              <a:buSzPts val="1800"/>
              <a:buAutoNum type="arabicPeriod"/>
            </a:pPr>
            <a:r>
              <a:rPr lang="en" b="1">
                <a:solidFill>
                  <a:srgbClr val="222222"/>
                </a:solidFill>
              </a:rPr>
              <a:t>Phân loại lỗi</a:t>
            </a:r>
            <a:endParaRPr sz="1800">
              <a:solidFill>
                <a:srgbClr val="222222"/>
              </a:solidFill>
            </a:endParaRPr>
          </a:p>
          <a:p>
            <a:pPr marL="457200" lvl="0" indent="-342900" algn="l" rtl="0">
              <a:lnSpc>
                <a:spcPct val="115000"/>
              </a:lnSpc>
              <a:spcBef>
                <a:spcPts val="0"/>
              </a:spcBef>
              <a:spcAft>
                <a:spcPts val="0"/>
              </a:spcAft>
              <a:buClr>
                <a:srgbClr val="222222"/>
              </a:buClr>
              <a:buSzPts val="1800"/>
              <a:buChar char="-"/>
            </a:pPr>
            <a:r>
              <a:rPr lang="en">
                <a:solidFill>
                  <a:srgbClr val="222222"/>
                </a:solidFill>
              </a:rPr>
              <a:t>Phân loại các lỗi cơ bản thường gặp tại các dự án khác trong quá khứ.</a:t>
            </a:r>
            <a:endParaRPr>
              <a:solidFill>
                <a:srgbClr val="222222"/>
              </a:solidFill>
            </a:endParaRPr>
          </a:p>
          <a:p>
            <a:pPr marL="457200" lvl="0" indent="-342900" algn="l" rtl="0">
              <a:lnSpc>
                <a:spcPct val="115000"/>
              </a:lnSpc>
              <a:spcBef>
                <a:spcPts val="0"/>
              </a:spcBef>
              <a:spcAft>
                <a:spcPts val="0"/>
              </a:spcAft>
              <a:buClr>
                <a:srgbClr val="222222"/>
              </a:buClr>
              <a:buSzPts val="1800"/>
              <a:buChar char="-"/>
            </a:pPr>
            <a:r>
              <a:rPr lang="en">
                <a:solidFill>
                  <a:srgbClr val="222222"/>
                </a:solidFill>
              </a:rPr>
              <a:t>Phân tích nguyên nhân gốc rễ về các vấn đề hoặc các lỗi.</a:t>
            </a:r>
            <a:endParaRPr>
              <a:solidFill>
                <a:srgbClr val="222222"/>
              </a:solidFill>
            </a:endParaRPr>
          </a:p>
          <a:p>
            <a:pPr marL="457200" lvl="0" indent="-342900" algn="l" rtl="0">
              <a:lnSpc>
                <a:spcPct val="115000"/>
              </a:lnSpc>
              <a:spcBef>
                <a:spcPts val="0"/>
              </a:spcBef>
              <a:spcAft>
                <a:spcPts val="0"/>
              </a:spcAft>
              <a:buClr>
                <a:srgbClr val="222222"/>
              </a:buClr>
              <a:buSzPts val="1800"/>
              <a:buChar char="-"/>
            </a:pPr>
            <a:r>
              <a:rPr lang="en">
                <a:solidFill>
                  <a:srgbClr val="222222"/>
                </a:solidFill>
              </a:rPr>
              <a:t>Tìm kiếm các rủi ro và lên ý tưởng để test hệ thống.</a:t>
            </a:r>
            <a:endParaRPr sz="1800">
              <a:solidFill>
                <a:srgbClr val="222222"/>
              </a:solidFil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pic>
        <p:nvPicPr>
          <p:cNvPr id="110" name="Google Shape;110;p8"/>
          <p:cNvPicPr preferRelativeResize="0"/>
          <p:nvPr/>
        </p:nvPicPr>
        <p:blipFill rotWithShape="1">
          <a:blip r:embed="rId3">
            <a:alphaModFix/>
          </a:blip>
          <a:srcRect/>
          <a:stretch/>
        </p:blipFill>
        <p:spPr>
          <a:xfrm>
            <a:off x="5583600" y="1258400"/>
            <a:ext cx="3408001" cy="33206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9"/>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How to do Exploratory testing</a:t>
            </a:r>
            <a:endParaRPr/>
          </a:p>
        </p:txBody>
      </p:sp>
      <p:sp>
        <p:nvSpPr>
          <p:cNvPr id="116" name="Google Shape;116;p9"/>
          <p:cNvSpPr txBox="1">
            <a:spLocks noGrp="1"/>
          </p:cNvSpPr>
          <p:nvPr>
            <p:ph type="body" idx="1"/>
          </p:nvPr>
        </p:nvSpPr>
        <p:spPr>
          <a:xfrm>
            <a:off x="311700" y="1481475"/>
            <a:ext cx="8112900" cy="3332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800"/>
              </a:spcBef>
              <a:spcAft>
                <a:spcPts val="0"/>
              </a:spcAft>
              <a:buSzPts val="1800"/>
              <a:buNone/>
            </a:pPr>
            <a:r>
              <a:rPr lang="en" b="1">
                <a:solidFill>
                  <a:srgbClr val="222222"/>
                </a:solidFill>
              </a:rPr>
              <a:t>2.  Mục tiêu Kiểm thử (Test charter)</a:t>
            </a:r>
            <a:endParaRPr b="1">
              <a:solidFill>
                <a:srgbClr val="222222"/>
              </a:solidFill>
            </a:endParaRPr>
          </a:p>
          <a:p>
            <a:pPr marL="457200" lvl="0" indent="-342900" algn="l" rtl="0">
              <a:lnSpc>
                <a:spcPct val="115000"/>
              </a:lnSpc>
              <a:spcBef>
                <a:spcPts val="1800"/>
              </a:spcBef>
              <a:spcAft>
                <a:spcPts val="0"/>
              </a:spcAft>
              <a:buClr>
                <a:srgbClr val="222222"/>
              </a:buClr>
              <a:buSzPts val="1800"/>
              <a:buChar char="-"/>
            </a:pPr>
            <a:r>
              <a:rPr lang="en">
                <a:solidFill>
                  <a:srgbClr val="222222"/>
                </a:solidFill>
              </a:rPr>
              <a:t>Mục tiêu</a:t>
            </a:r>
            <a:r>
              <a:rPr lang="en" sz="1800">
                <a:solidFill>
                  <a:srgbClr val="222222"/>
                </a:solidFill>
              </a:rPr>
              <a:t> kiểm thử bao gồm:</a:t>
            </a:r>
            <a:endParaRPr sz="1800">
              <a:solidFill>
                <a:srgbClr val="222222"/>
              </a:solidFill>
            </a:endParaRPr>
          </a:p>
          <a:p>
            <a:pPr marL="914400" marR="0" lvl="1" indent="-317500" algn="l" rtl="0">
              <a:lnSpc>
                <a:spcPct val="115000"/>
              </a:lnSpc>
              <a:spcBef>
                <a:spcPts val="0"/>
              </a:spcBef>
              <a:spcAft>
                <a:spcPts val="0"/>
              </a:spcAft>
              <a:buClr>
                <a:srgbClr val="222222"/>
              </a:buClr>
              <a:buSzPts val="1400"/>
              <a:buFont typeface="Source Code Pro"/>
              <a:buChar char="➢"/>
            </a:pPr>
            <a:r>
              <a:rPr lang="en">
                <a:solidFill>
                  <a:srgbClr val="222222"/>
                </a:solidFill>
              </a:rPr>
              <a:t>Cần test những gì? (what to test)</a:t>
            </a:r>
            <a:endParaRPr>
              <a:solidFill>
                <a:srgbClr val="222222"/>
              </a:solidFill>
            </a:endParaRPr>
          </a:p>
          <a:p>
            <a:pPr marL="914400" marR="0" lvl="1" indent="-317500" algn="l" rtl="0">
              <a:lnSpc>
                <a:spcPct val="115000"/>
              </a:lnSpc>
              <a:spcBef>
                <a:spcPts val="0"/>
              </a:spcBef>
              <a:spcAft>
                <a:spcPts val="0"/>
              </a:spcAft>
              <a:buClr>
                <a:srgbClr val="222222"/>
              </a:buClr>
              <a:buSzPts val="1400"/>
              <a:buFont typeface="Source Code Pro"/>
              <a:buChar char="➢"/>
            </a:pPr>
            <a:r>
              <a:rPr lang="en">
                <a:solidFill>
                  <a:srgbClr val="222222"/>
                </a:solidFill>
              </a:rPr>
              <a:t>Test như thế nào? (how it can be tested)</a:t>
            </a:r>
            <a:endParaRPr>
              <a:solidFill>
                <a:srgbClr val="222222"/>
              </a:solidFill>
            </a:endParaRPr>
          </a:p>
          <a:p>
            <a:pPr marL="914400" marR="0" lvl="1" indent="-317500" algn="l" rtl="0">
              <a:lnSpc>
                <a:spcPct val="115000"/>
              </a:lnSpc>
              <a:spcBef>
                <a:spcPts val="0"/>
              </a:spcBef>
              <a:spcAft>
                <a:spcPts val="0"/>
              </a:spcAft>
              <a:buClr>
                <a:srgbClr val="222222"/>
              </a:buClr>
              <a:buSzPts val="1400"/>
              <a:buFont typeface="Source Code Pro"/>
              <a:buChar char="➢"/>
            </a:pPr>
            <a:r>
              <a:rPr lang="en">
                <a:solidFill>
                  <a:srgbClr val="222222"/>
                </a:solidFill>
              </a:rPr>
              <a:t>Những gì cần được xem xét? (What needs to be looked)</a:t>
            </a:r>
            <a:endParaRPr>
              <a:solidFill>
                <a:srgbClr val="222222"/>
              </a:solidFill>
            </a:endParaRPr>
          </a:p>
          <a:p>
            <a:pPr marL="457200" lvl="0" indent="-342900" algn="l" rtl="0">
              <a:lnSpc>
                <a:spcPct val="115000"/>
              </a:lnSpc>
              <a:spcBef>
                <a:spcPts val="0"/>
              </a:spcBef>
              <a:spcAft>
                <a:spcPts val="0"/>
              </a:spcAft>
              <a:buClr>
                <a:srgbClr val="222222"/>
              </a:buClr>
              <a:buSzPts val="1800"/>
              <a:buChar char="-"/>
            </a:pPr>
            <a:r>
              <a:rPr lang="en" sz="1800">
                <a:solidFill>
                  <a:srgbClr val="222222"/>
                </a:solidFill>
              </a:rPr>
              <a:t>Những ý tưởng test là điểm khởi đầu của ET.</a:t>
            </a:r>
            <a:endParaRPr sz="1800">
              <a:solidFill>
                <a:srgbClr val="222222"/>
              </a:solidFill>
            </a:endParaRPr>
          </a:p>
          <a:p>
            <a:pPr marL="457200" lvl="0" indent="-342900" algn="l" rtl="0">
              <a:lnSpc>
                <a:spcPct val="115000"/>
              </a:lnSpc>
              <a:spcBef>
                <a:spcPts val="0"/>
              </a:spcBef>
              <a:spcAft>
                <a:spcPts val="0"/>
              </a:spcAft>
              <a:buClr>
                <a:srgbClr val="222222"/>
              </a:buClr>
              <a:buSzPts val="1800"/>
              <a:buChar char="-"/>
            </a:pPr>
            <a:r>
              <a:rPr lang="en">
                <a:solidFill>
                  <a:srgbClr val="222222"/>
                </a:solidFill>
              </a:rPr>
              <a:t>Mục tiêu</a:t>
            </a:r>
            <a:r>
              <a:rPr lang="en" sz="1800">
                <a:solidFill>
                  <a:srgbClr val="222222"/>
                </a:solidFill>
              </a:rPr>
              <a:t> kiểm thử giúp xác định người dùng cuối sẽ sử dụng hệ thống như thế nào.</a:t>
            </a:r>
            <a:endParaRPr sz="1800">
              <a:solidFill>
                <a:srgbClr val="222222"/>
              </a:solidFill>
            </a:endParaRPr>
          </a:p>
          <a:p>
            <a:pPr marL="914400" lvl="0" indent="0" algn="l" rtl="0">
              <a:lnSpc>
                <a:spcPct val="115000"/>
              </a:lnSpc>
              <a:spcBef>
                <a:spcPts val="1800"/>
              </a:spcBef>
              <a:spcAft>
                <a:spcPts val="0"/>
              </a:spcAft>
              <a:buSzPts val="1800"/>
              <a:buNone/>
            </a:pPr>
            <a:endParaRPr sz="1350" b="1">
              <a:solidFill>
                <a:srgbClr val="222222"/>
              </a:solidFill>
              <a:latin typeface="Arial"/>
              <a:ea typeface="Arial"/>
              <a:cs typeface="Arial"/>
              <a:sym typeface="Arial"/>
            </a:endParaRPr>
          </a:p>
          <a:p>
            <a:pPr marL="914400" lvl="0" indent="0" algn="l" rtl="0">
              <a:lnSpc>
                <a:spcPct val="115000"/>
              </a:lnSpc>
              <a:spcBef>
                <a:spcPts val="1800"/>
              </a:spcBef>
              <a:spcAft>
                <a:spcPts val="0"/>
              </a:spcAft>
              <a:buSzPts val="1800"/>
              <a:buNone/>
            </a:pPr>
            <a:endParaRPr sz="1350">
              <a:solidFill>
                <a:srgbClr val="222222"/>
              </a:solidFill>
              <a:latin typeface="Arial"/>
              <a:ea typeface="Arial"/>
              <a:cs typeface="Arial"/>
              <a:sym typeface="Arial"/>
            </a:endParaRPr>
          </a:p>
          <a:p>
            <a:pPr marL="0" lvl="0" indent="0" algn="l" rtl="0">
              <a:lnSpc>
                <a:spcPct val="115000"/>
              </a:lnSpc>
              <a:spcBef>
                <a:spcPts val="1800"/>
              </a:spcBef>
              <a:spcAft>
                <a:spcPts val="1600"/>
              </a:spcAft>
              <a:buSzPts val="1800"/>
              <a:buNone/>
            </a:pPr>
            <a:endParaRPr/>
          </a:p>
        </p:txBody>
      </p:sp>
    </p:spTree>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3396</Words>
  <Application>Microsoft Office PowerPoint</Application>
  <PresentationFormat>On-screen Show (16:9)</PresentationFormat>
  <Paragraphs>259</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Source Code Pro</vt:lpstr>
      <vt:lpstr>Oswald</vt:lpstr>
      <vt:lpstr>Arial</vt:lpstr>
      <vt:lpstr>Modern Writer</vt:lpstr>
      <vt:lpstr>Exploratory Testing</vt:lpstr>
      <vt:lpstr>Agenda</vt:lpstr>
      <vt:lpstr>Exploratory testing là gì?</vt:lpstr>
      <vt:lpstr>Exploratory testing là gì?</vt:lpstr>
      <vt:lpstr>Sự khác nhau giữa test theo kịch bản và ET</vt:lpstr>
      <vt:lpstr>Sự khác nhau giữa test theo kịch bản và ET</vt:lpstr>
      <vt:lpstr>Exploratory testing</vt:lpstr>
      <vt:lpstr>Cách làm Exploratory testing</vt:lpstr>
      <vt:lpstr>How to do Exploratory testing</vt:lpstr>
      <vt:lpstr>How to do Exploratory testing</vt:lpstr>
      <vt:lpstr>How to do Exploratory testing</vt:lpstr>
      <vt:lpstr>How to do Exploratory testing</vt:lpstr>
      <vt:lpstr>Kỹ thuật dùng trong Exploratory testing: Tours</vt:lpstr>
      <vt:lpstr>Kỹ thuật dùng trong Exploratory testing: Tours</vt:lpstr>
      <vt:lpstr>Ưu điểm của Exploratory testing</vt:lpstr>
      <vt:lpstr>Nhược điểm của Exploratory testing</vt:lpstr>
      <vt:lpstr>Agile Exploratory testing</vt:lpstr>
      <vt:lpstr>Agile Exploratory testing</vt:lpstr>
      <vt:lpstr>Suy nghĩ vượt ra ngoài ranh giới truyền thống trong ET</vt:lpstr>
      <vt:lpstr>Suy nghĩ vượt ra ngoài ranh giới truyền thống trong ET</vt:lpstr>
      <vt:lpstr>Suy nghĩ vượt ra ngoài ranh giới truyền thống trong ET</vt:lpstr>
      <vt:lpstr>Suy nghĩ vượt ra ngoài ranh giới truyền thống trong ET</vt:lpstr>
      <vt:lpstr>Suy nghĩ vượt ra ngoài ranh giới truyền thống trong ET</vt:lpstr>
      <vt:lpstr>Kết luận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Testing</dc:title>
  <cp:lastModifiedBy>huong huong</cp:lastModifiedBy>
  <cp:revision>3</cp:revision>
  <dcterms:modified xsi:type="dcterms:W3CDTF">2020-11-29T11:31:35Z</dcterms:modified>
</cp:coreProperties>
</file>